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Lato"/>
      <p:regular r:id="rId21"/>
      <p:bold r:id="rId22"/>
      <p:italic r:id="rId23"/>
      <p:boldItalic r:id="rId24"/>
    </p:embeddedFon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504f47e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504f47e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504f47f1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504f47f1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5328A"/>
                </a:solidFill>
                <a:highlight>
                  <a:srgbClr val="FFFFFF"/>
                </a:highlight>
                <a:latin typeface="Lato"/>
                <a:ea typeface="Lato"/>
                <a:cs typeface="Lato"/>
                <a:sym typeface="Lato"/>
              </a:rPr>
              <a:t>The </a:t>
            </a:r>
            <a:r>
              <a:rPr lang="en" sz="1000">
                <a:solidFill>
                  <a:srgbClr val="4D5966"/>
                </a:solidFill>
                <a:highlight>
                  <a:srgbClr val="F7F7F8"/>
                </a:highlight>
                <a:latin typeface="Courier New"/>
                <a:ea typeface="Courier New"/>
                <a:cs typeface="Courier New"/>
                <a:sym typeface="Courier New"/>
              </a:rPr>
              <a:t>triangle</a:t>
            </a:r>
            <a:r>
              <a:rPr lang="en" sz="1200">
                <a:solidFill>
                  <a:srgbClr val="75328A"/>
                </a:solidFill>
                <a:highlight>
                  <a:srgbClr val="FFFFFF"/>
                </a:highlight>
                <a:latin typeface="Lato"/>
                <a:ea typeface="Lato"/>
                <a:cs typeface="Lato"/>
                <a:sym typeface="Lato"/>
              </a:rPr>
              <a:t> function consumes a Number and two Strings as input, and produces an Image. As you can imagine, there are many other functions for making images, each with a different set of arguments. For each of these functions, we need to keep track of three things</a:t>
            </a:r>
            <a:endParaRPr sz="1200">
              <a:solidFill>
                <a:srgbClr val="75328A"/>
              </a:solidFill>
              <a:highlight>
                <a:srgbClr val="FFFFFF"/>
              </a:highlight>
              <a:latin typeface="Lato"/>
              <a:ea typeface="Lato"/>
              <a:cs typeface="Lato"/>
              <a:sym typeface="Lato"/>
            </a:endParaRPr>
          </a:p>
          <a:p>
            <a:pPr indent="0" lvl="0" marL="0" rtl="0" algn="l">
              <a:lnSpc>
                <a:spcPct val="160000"/>
              </a:lnSpc>
              <a:spcBef>
                <a:spcPts val="900"/>
              </a:spcBef>
              <a:spcAft>
                <a:spcPts val="900"/>
              </a:spcAft>
              <a:buNone/>
            </a:pPr>
            <a:r>
              <a:rPr lang="en" sz="1200">
                <a:solidFill>
                  <a:srgbClr val="75328A"/>
                </a:solidFill>
                <a:highlight>
                  <a:srgbClr val="FFFFFF"/>
                </a:highlight>
                <a:latin typeface="Lato"/>
                <a:ea typeface="Lato"/>
                <a:cs typeface="Lato"/>
                <a:sym typeface="Lato"/>
              </a:rPr>
              <a:t>Domain and Range are </a:t>
            </a:r>
            <a:r>
              <a:rPr i="1" lang="en" sz="1200">
                <a:solidFill>
                  <a:srgbClr val="75328A"/>
                </a:solidFill>
                <a:highlight>
                  <a:srgbClr val="FFFFFF"/>
                </a:highlight>
                <a:latin typeface="Lato"/>
                <a:ea typeface="Lato"/>
                <a:cs typeface="Lato"/>
                <a:sym typeface="Lato"/>
              </a:rPr>
              <a:t>Types</a:t>
            </a:r>
            <a:r>
              <a:rPr lang="en" sz="1200">
                <a:solidFill>
                  <a:srgbClr val="75328A"/>
                </a:solidFill>
                <a:highlight>
                  <a:srgbClr val="FFFFFF"/>
                </a:highlight>
                <a:latin typeface="Lato"/>
                <a:ea typeface="Lato"/>
                <a:cs typeface="Lato"/>
                <a:sym typeface="Lato"/>
              </a:rPr>
              <a:t>, not specific values. As a convention, we </a:t>
            </a:r>
            <a:r>
              <a:rPr b="1" lang="en" sz="1200">
                <a:solidFill>
                  <a:srgbClr val="75328A"/>
                </a:solidFill>
                <a:highlight>
                  <a:srgbClr val="FFFFFF"/>
                </a:highlight>
                <a:latin typeface="Lato"/>
                <a:ea typeface="Lato"/>
                <a:cs typeface="Lato"/>
                <a:sym typeface="Lato"/>
              </a:rPr>
              <a:t>capitalize Types and keep names in lowercase</a:t>
            </a:r>
            <a:r>
              <a:rPr lang="en" sz="1200">
                <a:solidFill>
                  <a:srgbClr val="75328A"/>
                </a:solidFill>
                <a:highlight>
                  <a:srgbClr val="FFFFFF"/>
                </a:highlight>
                <a:latin typeface="Lato"/>
                <a:ea typeface="Lato"/>
                <a:cs typeface="Lato"/>
                <a:sym typeface="Lato"/>
              </a:rPr>
              <a:t>. </a:t>
            </a:r>
            <a:r>
              <a:rPr lang="en" sz="1000">
                <a:solidFill>
                  <a:srgbClr val="4D5966"/>
                </a:solidFill>
                <a:highlight>
                  <a:srgbClr val="F7F7F8"/>
                </a:highlight>
                <a:latin typeface="Courier New"/>
                <a:ea typeface="Courier New"/>
                <a:cs typeface="Courier New"/>
                <a:sym typeface="Courier New"/>
              </a:rPr>
              <a:t>triangle</a:t>
            </a:r>
            <a:r>
              <a:rPr lang="en" sz="1200">
                <a:solidFill>
                  <a:srgbClr val="75328A"/>
                </a:solidFill>
                <a:highlight>
                  <a:srgbClr val="FFFFFF"/>
                </a:highlight>
                <a:latin typeface="Lato"/>
                <a:ea typeface="Lato"/>
                <a:cs typeface="Lato"/>
                <a:sym typeface="Lato"/>
              </a:rPr>
              <a:t> works on many different Numbers, not just the </a:t>
            </a:r>
            <a:r>
              <a:rPr lang="en" sz="1000">
                <a:solidFill>
                  <a:srgbClr val="000080"/>
                </a:solidFill>
                <a:highlight>
                  <a:srgbClr val="F7F7F8"/>
                </a:highlight>
                <a:latin typeface="Courier New"/>
                <a:ea typeface="Courier New"/>
                <a:cs typeface="Courier New"/>
                <a:sym typeface="Courier New"/>
              </a:rPr>
              <a:t>20</a:t>
            </a:r>
            <a:r>
              <a:rPr lang="en" sz="1200">
                <a:solidFill>
                  <a:srgbClr val="75328A"/>
                </a:solidFill>
                <a:highlight>
                  <a:srgbClr val="FFFFFF"/>
                </a:highlight>
                <a:latin typeface="Lato"/>
                <a:ea typeface="Lato"/>
                <a:cs typeface="Lato"/>
                <a:sym typeface="Lato"/>
              </a:rPr>
              <a:t> we used in the example above!</a:t>
            </a:r>
            <a:endParaRPr sz="1200">
              <a:solidFill>
                <a:srgbClr val="75328A"/>
              </a:solidFill>
              <a:highlight>
                <a:srgbClr val="FFFFFF"/>
              </a:highlight>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504f47fa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504f47fa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900"/>
              </a:spcBef>
              <a:spcAft>
                <a:spcPts val="0"/>
              </a:spcAft>
              <a:buClr>
                <a:schemeClr val="dk1"/>
              </a:buClr>
              <a:buSzPts val="1100"/>
              <a:buFont typeface="Arial"/>
              <a:buNone/>
            </a:pPr>
            <a:r>
              <a:rPr lang="en" sz="1200">
                <a:solidFill>
                  <a:srgbClr val="75328A"/>
                </a:solidFill>
                <a:highlight>
                  <a:srgbClr val="FFFFFF"/>
                </a:highlight>
                <a:latin typeface="Lato"/>
                <a:ea typeface="Lato"/>
                <a:cs typeface="Lato"/>
                <a:sym typeface="Lato"/>
              </a:rPr>
              <a:t>The first part of a contract is the function’s name. In this example, our functions are named </a:t>
            </a:r>
            <a:r>
              <a:rPr lang="en" sz="1000">
                <a:solidFill>
                  <a:srgbClr val="4D5966"/>
                </a:solidFill>
                <a:highlight>
                  <a:srgbClr val="F7F7F8"/>
                </a:highlight>
                <a:latin typeface="Courier New"/>
                <a:ea typeface="Courier New"/>
                <a:cs typeface="Courier New"/>
                <a:sym typeface="Courier New"/>
              </a:rPr>
              <a:t>num-sqrt</a:t>
            </a:r>
            <a:r>
              <a:rPr lang="en" sz="1200">
                <a:solidFill>
                  <a:srgbClr val="75328A"/>
                </a:solidFill>
                <a:highlight>
                  <a:srgbClr val="FFFFFF"/>
                </a:highlight>
                <a:latin typeface="Lato"/>
                <a:ea typeface="Lato"/>
                <a:cs typeface="Lato"/>
                <a:sym typeface="Lato"/>
              </a:rPr>
              <a:t> and </a:t>
            </a:r>
            <a:r>
              <a:rPr lang="en" sz="1000">
                <a:solidFill>
                  <a:srgbClr val="4D5966"/>
                </a:solidFill>
                <a:highlight>
                  <a:srgbClr val="F7F7F8"/>
                </a:highlight>
                <a:latin typeface="Courier New"/>
                <a:ea typeface="Courier New"/>
                <a:cs typeface="Courier New"/>
                <a:sym typeface="Courier New"/>
              </a:rPr>
              <a:t>triangle</a:t>
            </a:r>
            <a:r>
              <a:rPr lang="en" sz="1200">
                <a:solidFill>
                  <a:srgbClr val="75328A"/>
                </a:solidFill>
                <a:highlight>
                  <a:srgbClr val="FFFFFF"/>
                </a:highlight>
                <a:latin typeface="Lato"/>
                <a:ea typeface="Lato"/>
                <a:cs typeface="Lato"/>
                <a:sym typeface="Lato"/>
              </a:rPr>
              <a:t>.</a:t>
            </a:r>
            <a:endParaRPr sz="1200">
              <a:solidFill>
                <a:srgbClr val="75328A"/>
              </a:solidFill>
              <a:highlight>
                <a:srgbClr val="FFFFFF"/>
              </a:highlight>
              <a:latin typeface="Lato"/>
              <a:ea typeface="Lato"/>
              <a:cs typeface="Lato"/>
              <a:sym typeface="Lato"/>
            </a:endParaRPr>
          </a:p>
          <a:p>
            <a:pPr indent="0" lvl="0" marL="0" rtl="0" algn="l">
              <a:lnSpc>
                <a:spcPct val="160000"/>
              </a:lnSpc>
              <a:spcBef>
                <a:spcPts val="900"/>
              </a:spcBef>
              <a:spcAft>
                <a:spcPts val="0"/>
              </a:spcAft>
              <a:buClr>
                <a:schemeClr val="dk1"/>
              </a:buClr>
              <a:buSzPts val="1100"/>
              <a:buFont typeface="Arial"/>
              <a:buNone/>
            </a:pPr>
            <a:r>
              <a:rPr lang="en" sz="1200">
                <a:solidFill>
                  <a:srgbClr val="75328A"/>
                </a:solidFill>
                <a:highlight>
                  <a:srgbClr val="FFFFFF"/>
                </a:highlight>
                <a:latin typeface="Lato"/>
                <a:ea typeface="Lato"/>
                <a:cs typeface="Lato"/>
                <a:sym typeface="Lato"/>
              </a:rPr>
              <a:t>The second part is the </a:t>
            </a:r>
            <a:r>
              <a:rPr b="1" i="1" lang="en" sz="1200">
                <a:solidFill>
                  <a:srgbClr val="75328A"/>
                </a:solidFill>
                <a:highlight>
                  <a:srgbClr val="FFFFFF"/>
                </a:highlight>
                <a:latin typeface="Lato"/>
                <a:ea typeface="Lato"/>
                <a:cs typeface="Lato"/>
                <a:sym typeface="Lato"/>
              </a:rPr>
              <a:t>Domain</a:t>
            </a:r>
            <a:r>
              <a:rPr lang="en" sz="1200">
                <a:solidFill>
                  <a:srgbClr val="75328A"/>
                </a:solidFill>
                <a:highlight>
                  <a:srgbClr val="FFFFFF"/>
                </a:highlight>
                <a:latin typeface="Lato"/>
                <a:ea typeface="Lato"/>
                <a:cs typeface="Lato"/>
                <a:sym typeface="Lato"/>
              </a:rPr>
              <a:t>, or the names and types of arguments the function expects. </a:t>
            </a:r>
            <a:r>
              <a:rPr lang="en" sz="1000">
                <a:solidFill>
                  <a:srgbClr val="4D5966"/>
                </a:solidFill>
                <a:highlight>
                  <a:srgbClr val="F7F7F8"/>
                </a:highlight>
                <a:latin typeface="Courier New"/>
                <a:ea typeface="Courier New"/>
                <a:cs typeface="Courier New"/>
                <a:sym typeface="Courier New"/>
              </a:rPr>
              <a:t>triangle</a:t>
            </a:r>
            <a:r>
              <a:rPr lang="en" sz="1200">
                <a:solidFill>
                  <a:srgbClr val="75328A"/>
                </a:solidFill>
                <a:highlight>
                  <a:srgbClr val="FFFFFF"/>
                </a:highlight>
                <a:latin typeface="Lato"/>
                <a:ea typeface="Lato"/>
                <a:cs typeface="Lato"/>
                <a:sym typeface="Lato"/>
              </a:rPr>
              <a:t> has a Number and two Strings as variables, representing the length of each side, the mode, and the color. We write name-type pairs with double-colons, with commas between each one. Finally, after the arrow goes the type of the </a:t>
            </a:r>
            <a:r>
              <a:rPr b="1" i="1" lang="en" sz="1200">
                <a:solidFill>
                  <a:srgbClr val="75328A"/>
                </a:solidFill>
                <a:highlight>
                  <a:srgbClr val="FFFFFF"/>
                </a:highlight>
                <a:latin typeface="Lato"/>
                <a:ea typeface="Lato"/>
                <a:cs typeface="Lato"/>
                <a:sym typeface="Lato"/>
              </a:rPr>
              <a:t>Range</a:t>
            </a:r>
            <a:r>
              <a:rPr lang="en" sz="1200">
                <a:solidFill>
                  <a:srgbClr val="75328A"/>
                </a:solidFill>
                <a:highlight>
                  <a:srgbClr val="FFFFFF"/>
                </a:highlight>
                <a:latin typeface="Lato"/>
                <a:ea typeface="Lato"/>
                <a:cs typeface="Lato"/>
                <a:sym typeface="Lato"/>
              </a:rPr>
              <a:t>, or the function’s output, which in this case is Image.</a:t>
            </a:r>
            <a:endParaRPr sz="1200">
              <a:solidFill>
                <a:srgbClr val="75328A"/>
              </a:solidFill>
              <a:highlight>
                <a:srgbClr val="FFFFFF"/>
              </a:highlight>
              <a:latin typeface="Lato"/>
              <a:ea typeface="Lato"/>
              <a:cs typeface="Lato"/>
              <a:sym typeface="Lato"/>
            </a:endParaRPr>
          </a:p>
          <a:p>
            <a:pPr indent="0" lvl="0" marL="0" rtl="0" algn="l">
              <a:lnSpc>
                <a:spcPct val="160000"/>
              </a:lnSpc>
              <a:spcBef>
                <a:spcPts val="900"/>
              </a:spcBef>
              <a:spcAft>
                <a:spcPts val="0"/>
              </a:spcAft>
              <a:buClr>
                <a:schemeClr val="dk1"/>
              </a:buClr>
              <a:buSzPts val="1100"/>
              <a:buFont typeface="Arial"/>
              <a:buNone/>
            </a:pPr>
            <a:r>
              <a:rPr lang="en" sz="1200">
                <a:solidFill>
                  <a:srgbClr val="75328A"/>
                </a:solidFill>
                <a:highlight>
                  <a:srgbClr val="FFFFFF"/>
                </a:highlight>
                <a:latin typeface="Lato"/>
                <a:ea typeface="Lato"/>
                <a:cs typeface="Lato"/>
                <a:sym typeface="Lato"/>
              </a:rPr>
              <a:t>Contracts tell us a lot about how to use a function. In fact, we can figure out how to use functions we’ve never seen before, just by looking at the contract! Most of the time, error messages occur when we’ve accidentally broken a contract.</a:t>
            </a:r>
            <a:endParaRPr sz="1200">
              <a:solidFill>
                <a:srgbClr val="75328A"/>
              </a:solidFill>
              <a:highlight>
                <a:srgbClr val="FFFFFF"/>
              </a:highlight>
              <a:latin typeface="Lato"/>
              <a:ea typeface="Lato"/>
              <a:cs typeface="Lato"/>
              <a:sym typeface="Lato"/>
            </a:endParaRPr>
          </a:p>
          <a:p>
            <a:pPr indent="0" lvl="0" marL="0" rtl="0" algn="l">
              <a:spcBef>
                <a:spcPts val="9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504f47e8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504f47e8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00000"/>
              </a:lnSpc>
              <a:spcBef>
                <a:spcPts val="0"/>
              </a:spcBef>
              <a:spcAft>
                <a:spcPts val="0"/>
              </a:spcAft>
              <a:buClr>
                <a:srgbClr val="75328A"/>
              </a:buClr>
              <a:buSzPts val="1350"/>
              <a:buChar char="●"/>
            </a:pPr>
            <a:r>
              <a:rPr i="1" lang="en" sz="1350">
                <a:solidFill>
                  <a:srgbClr val="75328A"/>
                </a:solidFill>
                <a:highlight>
                  <a:srgbClr val="FFFFFF"/>
                </a:highlight>
              </a:rPr>
              <a:t>🍐 This is a Pear Deck Web Slide. </a:t>
            </a:r>
            <a:endParaRPr i="1" sz="1350">
              <a:solidFill>
                <a:srgbClr val="75328A"/>
              </a:solidFill>
              <a:highlight>
                <a:srgbClr val="FFFFFF"/>
              </a:highlight>
            </a:endParaRPr>
          </a:p>
          <a:p>
            <a:pPr indent="-314325" lvl="0" marL="457200" rtl="0" algn="l">
              <a:lnSpc>
                <a:spcPct val="100000"/>
              </a:lnSpc>
              <a:spcBef>
                <a:spcPts val="0"/>
              </a:spcBef>
              <a:spcAft>
                <a:spcPts val="0"/>
              </a:spcAft>
              <a:buClr>
                <a:srgbClr val="75328A"/>
              </a:buClr>
              <a:buSzPts val="1350"/>
              <a:buChar char="●"/>
            </a:pPr>
            <a:r>
              <a:rPr i="1" lang="en" sz="1350">
                <a:solidFill>
                  <a:srgbClr val="75328A"/>
                </a:solidFill>
                <a:highlight>
                  <a:srgbClr val="FFFFFF"/>
                </a:highlight>
              </a:rPr>
              <a:t>🍐  To edit the type of question, go back to the "Ask Students a Question" in the Pear Deck sidebar.</a:t>
            </a:r>
            <a:endParaRPr i="1" sz="1350">
              <a:solidFill>
                <a:srgbClr val="75328A"/>
              </a:solidFill>
              <a:highlight>
                <a:srgbClr val="FFFFFF"/>
              </a:highlight>
            </a:endParaRPr>
          </a:p>
          <a:p>
            <a:pPr indent="-314325" lvl="0" marL="457200" rtl="0" algn="l">
              <a:lnSpc>
                <a:spcPct val="100000"/>
              </a:lnSpc>
              <a:spcBef>
                <a:spcPts val="0"/>
              </a:spcBef>
              <a:spcAft>
                <a:spcPts val="0"/>
              </a:spcAft>
              <a:buClr>
                <a:srgbClr val="75328A"/>
              </a:buClr>
              <a:buSzPts val="1350"/>
              <a:buChar char="●"/>
            </a:pPr>
            <a:r>
              <a:rPr i="1" lang="en" sz="1350">
                <a:solidFill>
                  <a:srgbClr val="75328A"/>
                </a:solidFill>
                <a:highlight>
                  <a:srgbClr val="FFFFFF"/>
                </a:highlight>
              </a:rPr>
              <a:t>Possible Misconceptions</a:t>
            </a:r>
            <a:endParaRPr i="1" sz="1350">
              <a:solidFill>
                <a:srgbClr val="75328A"/>
              </a:solidFill>
              <a:highlight>
                <a:srgbClr val="FFFFFF"/>
              </a:highlight>
            </a:endParaRPr>
          </a:p>
          <a:p>
            <a:pPr indent="-314325" lvl="0" marL="457200" rtl="0" algn="l">
              <a:lnSpc>
                <a:spcPct val="100000"/>
              </a:lnSpc>
              <a:spcBef>
                <a:spcPts val="0"/>
              </a:spcBef>
              <a:spcAft>
                <a:spcPts val="0"/>
              </a:spcAft>
              <a:buClr>
                <a:srgbClr val="75328A"/>
              </a:buClr>
              <a:buSzPts val="1350"/>
              <a:buChar char="●"/>
            </a:pPr>
            <a:r>
              <a:rPr i="1" lang="en" sz="1350">
                <a:solidFill>
                  <a:srgbClr val="75328A"/>
                </a:solidFill>
                <a:highlight>
                  <a:srgbClr val="FFFFFF"/>
                </a:highlight>
              </a:rPr>
              <a:t>Students are very likely to randomly experiment, rather than actually using the Contracts page. You should plan to ask lots of direct questions to make sure students are making this connection, such as:</a:t>
            </a:r>
            <a:endParaRPr i="1" sz="1350">
              <a:solidFill>
                <a:srgbClr val="75328A"/>
              </a:solidFill>
              <a:highlight>
                <a:srgbClr val="FFFFFF"/>
              </a:highlight>
            </a:endParaRPr>
          </a:p>
          <a:p>
            <a:pPr indent="-314325" lvl="0" marL="457200" rtl="0" algn="l">
              <a:lnSpc>
                <a:spcPct val="100000"/>
              </a:lnSpc>
              <a:spcBef>
                <a:spcPts val="0"/>
              </a:spcBef>
              <a:spcAft>
                <a:spcPts val="0"/>
              </a:spcAft>
              <a:buClr>
                <a:srgbClr val="75328A"/>
              </a:buClr>
              <a:buSzPts val="1350"/>
              <a:buChar char="●"/>
            </a:pPr>
            <a:r>
              <a:rPr i="1" lang="en" sz="1350">
                <a:solidFill>
                  <a:srgbClr val="75328A"/>
                </a:solidFill>
                <a:highlight>
                  <a:srgbClr val="FFFFFF"/>
                </a:highlight>
              </a:rPr>
              <a:t>How many items are in this function’s Domain?</a:t>
            </a:r>
            <a:endParaRPr i="1" sz="1350">
              <a:solidFill>
                <a:srgbClr val="75328A"/>
              </a:solidFill>
              <a:highlight>
                <a:srgbClr val="FFFFFF"/>
              </a:highlight>
            </a:endParaRPr>
          </a:p>
          <a:p>
            <a:pPr indent="-314325" lvl="0" marL="457200" rtl="0" algn="l">
              <a:lnSpc>
                <a:spcPct val="100000"/>
              </a:lnSpc>
              <a:spcBef>
                <a:spcPts val="0"/>
              </a:spcBef>
              <a:spcAft>
                <a:spcPts val="0"/>
              </a:spcAft>
              <a:buClr>
                <a:srgbClr val="75328A"/>
              </a:buClr>
              <a:buSzPts val="1350"/>
              <a:buChar char="●"/>
            </a:pPr>
            <a:r>
              <a:rPr i="1" lang="en" sz="1350">
                <a:solidFill>
                  <a:srgbClr val="75328A"/>
                </a:solidFill>
                <a:highlight>
                  <a:srgbClr val="FFFFFF"/>
                </a:highlight>
              </a:rPr>
              <a:t>What is the name of the 1st item in this function’s Domain?</a:t>
            </a:r>
            <a:endParaRPr i="1" sz="1350">
              <a:solidFill>
                <a:srgbClr val="75328A"/>
              </a:solidFill>
              <a:highlight>
                <a:srgbClr val="FFFFFF"/>
              </a:highlight>
            </a:endParaRPr>
          </a:p>
          <a:p>
            <a:pPr indent="-314325" lvl="0" marL="457200" rtl="0" algn="l">
              <a:lnSpc>
                <a:spcPct val="100000"/>
              </a:lnSpc>
              <a:spcBef>
                <a:spcPts val="0"/>
              </a:spcBef>
              <a:spcAft>
                <a:spcPts val="0"/>
              </a:spcAft>
              <a:buClr>
                <a:srgbClr val="75328A"/>
              </a:buClr>
              <a:buSzPts val="1350"/>
              <a:buChar char="●"/>
            </a:pPr>
            <a:r>
              <a:rPr i="1" lang="en" sz="1350">
                <a:solidFill>
                  <a:srgbClr val="75328A"/>
                </a:solidFill>
                <a:highlight>
                  <a:srgbClr val="FFFFFF"/>
                </a:highlight>
              </a:rPr>
              <a:t>What is the type of the 1st item in this function’s Domain?</a:t>
            </a:r>
            <a:endParaRPr i="1" sz="1350">
              <a:solidFill>
                <a:srgbClr val="75328A"/>
              </a:solidFill>
              <a:highlight>
                <a:srgbClr val="FFFFFF"/>
              </a:highlight>
            </a:endParaRPr>
          </a:p>
          <a:p>
            <a:pPr indent="-314325" lvl="0" marL="457200" rtl="0" algn="l">
              <a:lnSpc>
                <a:spcPct val="100000"/>
              </a:lnSpc>
              <a:spcBef>
                <a:spcPts val="0"/>
              </a:spcBef>
              <a:spcAft>
                <a:spcPts val="0"/>
              </a:spcAft>
              <a:buClr>
                <a:srgbClr val="75328A"/>
              </a:buClr>
              <a:buSzPts val="1350"/>
              <a:buChar char="●"/>
            </a:pPr>
            <a:r>
              <a:rPr i="1" lang="en" sz="1350">
                <a:solidFill>
                  <a:srgbClr val="75328A"/>
                </a:solidFill>
                <a:highlight>
                  <a:srgbClr val="FFFFFF"/>
                </a:highlight>
              </a:rPr>
              <a:t>What is the type of the Range?</a:t>
            </a:r>
            <a:endParaRPr i="1" sz="1350">
              <a:solidFill>
                <a:srgbClr val="75328A"/>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504f47f1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504f47f1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533aa5ddf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33aa5ddf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504f47e8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504f47e8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24f9c869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24f9c869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27ecf7f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27ecf7f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900"/>
              </a:spcBef>
              <a:spcAft>
                <a:spcPts val="0"/>
              </a:spcAft>
              <a:buClr>
                <a:schemeClr val="dk1"/>
              </a:buClr>
              <a:buSzPts val="1100"/>
              <a:buFont typeface="Arial"/>
              <a:buNone/>
            </a:pPr>
            <a:r>
              <a:t/>
            </a:r>
            <a:endParaRPr>
              <a:solidFill>
                <a:schemeClr val="dk1"/>
              </a:solidFill>
            </a:endParaRPr>
          </a:p>
          <a:p>
            <a:pPr indent="0" lvl="0" marL="0" rtl="0" algn="l">
              <a:spcBef>
                <a:spcPts val="9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504f47fa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504f47fa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75328A"/>
              </a:solidFill>
              <a:highlight>
                <a:srgbClr val="FFFFFF"/>
              </a:highlight>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533aa5dd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33aa5dd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75328A"/>
              </a:solidFill>
              <a:highlight>
                <a:srgbClr val="FFFFFF"/>
              </a:highlight>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33aa5ddf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33aa5ddf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27ecf7f8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27ecf7f8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504f47f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504f47f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900"/>
              </a:spcBef>
              <a:spcAft>
                <a:spcPts val="900"/>
              </a:spcAft>
              <a:buNone/>
            </a:pPr>
            <a:r>
              <a:rPr lang="en" sz="1200">
                <a:solidFill>
                  <a:srgbClr val="75328A"/>
                </a:solidFill>
                <a:highlight>
                  <a:srgbClr val="FFFFFF"/>
                </a:highlight>
                <a:latin typeface="Lato"/>
                <a:ea typeface="Lato"/>
                <a:cs typeface="Lato"/>
                <a:sym typeface="Lato"/>
              </a:rPr>
              <a:t>Debrief the activity with the class. What kind of value was produced by that expression? (An Image! New datatype!) Which error messages were helpful? Which ones weren’t?</a:t>
            </a:r>
            <a:endParaRPr sz="1200">
              <a:solidFill>
                <a:srgbClr val="75328A"/>
              </a:solidFill>
              <a:highlight>
                <a:srgbClr val="FFFFFF"/>
              </a:highlight>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504f47e8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504f47e8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51" name="Shape 51"/>
        <p:cNvGrpSpPr/>
        <p:nvPr/>
      </p:nvGrpSpPr>
      <p:grpSpPr>
        <a:xfrm>
          <a:off x="0" y="0"/>
          <a:ext cx="0" cy="0"/>
          <a:chOff x="0" y="0"/>
          <a:chExt cx="0" cy="0"/>
        </a:xfrm>
      </p:grpSpPr>
      <p:pic>
        <p:nvPicPr>
          <p:cNvPr id="52" name="Google Shape;52;p11"/>
          <p:cNvPicPr preferRelativeResize="0"/>
          <p:nvPr/>
        </p:nvPicPr>
        <p:blipFill rotWithShape="1">
          <a:blip r:embed="rId2">
            <a:alphaModFix/>
          </a:blip>
          <a:srcRect b="18554" l="0" r="0" t="3417"/>
          <a:stretch/>
        </p:blipFill>
        <p:spPr>
          <a:xfrm>
            <a:off x="0" y="0"/>
            <a:ext cx="9144000" cy="4430225"/>
          </a:xfrm>
          <a:prstGeom prst="rect">
            <a:avLst/>
          </a:prstGeom>
          <a:noFill/>
          <a:ln>
            <a:noFill/>
          </a:ln>
        </p:spPr>
      </p:pic>
      <p:sp>
        <p:nvSpPr>
          <p:cNvPr id="53" name="Google Shape;53;p11"/>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5" name="Google Shape;55;p11"/>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56" name="Shape 56"/>
        <p:cNvGrpSpPr/>
        <p:nvPr/>
      </p:nvGrpSpPr>
      <p:grpSpPr>
        <a:xfrm>
          <a:off x="0" y="0"/>
          <a:ext cx="0" cy="0"/>
          <a:chOff x="0" y="0"/>
          <a:chExt cx="0" cy="0"/>
        </a:xfrm>
      </p:grpSpPr>
      <p:pic>
        <p:nvPicPr>
          <p:cNvPr id="57" name="Google Shape;57;p12"/>
          <p:cNvPicPr preferRelativeResize="0"/>
          <p:nvPr/>
        </p:nvPicPr>
        <p:blipFill rotWithShape="1">
          <a:blip r:embed="rId2">
            <a:alphaModFix/>
          </a:blip>
          <a:srcRect b="0" l="0" r="0" t="5087"/>
          <a:stretch/>
        </p:blipFill>
        <p:spPr>
          <a:xfrm>
            <a:off x="0" y="-152400"/>
            <a:ext cx="9144000" cy="4911575"/>
          </a:xfrm>
          <a:prstGeom prst="rect">
            <a:avLst/>
          </a:prstGeom>
          <a:noFill/>
          <a:ln>
            <a:noFill/>
          </a:ln>
        </p:spPr>
      </p:pic>
      <p:sp>
        <p:nvSpPr>
          <p:cNvPr id="58" name="Google Shape;58;p12"/>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2"/>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0" name="Google Shape;60;p12"/>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p:cSld name="CUSTOM_1_1_1">
    <p:spTree>
      <p:nvGrpSpPr>
        <p:cNvPr id="61" name="Shape 61"/>
        <p:cNvGrpSpPr/>
        <p:nvPr/>
      </p:nvGrpSpPr>
      <p:grpSpPr>
        <a:xfrm>
          <a:off x="0" y="0"/>
          <a:ext cx="0" cy="0"/>
          <a:chOff x="0" y="0"/>
          <a:chExt cx="0" cy="0"/>
        </a:xfrm>
      </p:grpSpPr>
      <p:pic>
        <p:nvPicPr>
          <p:cNvPr id="62" name="Google Shape;62;p13"/>
          <p:cNvPicPr preferRelativeResize="0"/>
          <p:nvPr/>
        </p:nvPicPr>
        <p:blipFill rotWithShape="1">
          <a:blip r:embed="rId2">
            <a:alphaModFix/>
          </a:blip>
          <a:srcRect b="8605" l="0" r="0" t="7684"/>
          <a:stretch/>
        </p:blipFill>
        <p:spPr>
          <a:xfrm>
            <a:off x="0" y="0"/>
            <a:ext cx="9144000" cy="4663750"/>
          </a:xfrm>
          <a:prstGeom prst="rect">
            <a:avLst/>
          </a:prstGeom>
          <a:noFill/>
          <a:ln>
            <a:noFill/>
          </a:ln>
        </p:spPr>
      </p:pic>
      <p:sp>
        <p:nvSpPr>
          <p:cNvPr id="63" name="Google Shape;63;p13"/>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65" name="Google Shape;65;p13"/>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1">
  <p:cSld name="CUSTOM_1_1_1_1">
    <p:spTree>
      <p:nvGrpSpPr>
        <p:cNvPr id="66" name="Shape 66"/>
        <p:cNvGrpSpPr/>
        <p:nvPr/>
      </p:nvGrpSpPr>
      <p:grpSpPr>
        <a:xfrm>
          <a:off x="0" y="0"/>
          <a:ext cx="0" cy="0"/>
          <a:chOff x="0" y="0"/>
          <a:chExt cx="0" cy="0"/>
        </a:xfrm>
      </p:grpSpPr>
      <p:pic>
        <p:nvPicPr>
          <p:cNvPr id="67" name="Google Shape;67;p14"/>
          <p:cNvPicPr preferRelativeResize="0"/>
          <p:nvPr/>
        </p:nvPicPr>
        <p:blipFill rotWithShape="1">
          <a:blip r:embed="rId2">
            <a:alphaModFix/>
          </a:blip>
          <a:srcRect b="3961" l="0" r="0" t="22535"/>
          <a:stretch/>
        </p:blipFill>
        <p:spPr>
          <a:xfrm>
            <a:off x="-15125" y="-35950"/>
            <a:ext cx="9159125" cy="4466174"/>
          </a:xfrm>
          <a:prstGeom prst="rect">
            <a:avLst/>
          </a:prstGeom>
          <a:noFill/>
          <a:ln>
            <a:noFill/>
          </a:ln>
        </p:spPr>
      </p:pic>
      <p:sp>
        <p:nvSpPr>
          <p:cNvPr id="68" name="Google Shape;68;p14"/>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70" name="Google Shape;70;p14"/>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77" name="Shape 77"/>
        <p:cNvGrpSpPr/>
        <p:nvPr/>
      </p:nvGrpSpPr>
      <p:grpSpPr>
        <a:xfrm>
          <a:off x="0" y="0"/>
          <a:ext cx="0" cy="0"/>
          <a:chOff x="0" y="0"/>
          <a:chExt cx="0" cy="0"/>
        </a:xfrm>
      </p:grpSpPr>
      <p:sp>
        <p:nvSpPr>
          <p:cNvPr id="78" name="Google Shape;78;p16"/>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79" name="Google Shape;79;p16"/>
          <p:cNvPicPr preferRelativeResize="0"/>
          <p:nvPr/>
        </p:nvPicPr>
        <p:blipFill>
          <a:blip r:embed="rId2">
            <a:alphaModFix/>
          </a:blip>
          <a:stretch>
            <a:fillRect/>
          </a:stretch>
        </p:blipFill>
        <p:spPr>
          <a:xfrm>
            <a:off x="2437963" y="919825"/>
            <a:ext cx="4268075" cy="42680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7"/>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83" name="Google Shape;83;p1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84" name="Google Shape;84;p17"/>
          <p:cNvPicPr preferRelativeResize="0"/>
          <p:nvPr/>
        </p:nvPicPr>
        <p:blipFill>
          <a:blip r:embed="rId2">
            <a:alphaModFix/>
          </a:blip>
          <a:stretch>
            <a:fillRect/>
          </a:stretch>
        </p:blipFill>
        <p:spPr>
          <a:xfrm>
            <a:off x="30850" y="-76200"/>
            <a:ext cx="1641077" cy="164107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p:cSld name="TITLE_AND_BODY_2">
    <p:spTree>
      <p:nvGrpSpPr>
        <p:cNvPr id="85" name="Shape 85"/>
        <p:cNvGrpSpPr/>
        <p:nvPr/>
      </p:nvGrpSpPr>
      <p:grpSpPr>
        <a:xfrm>
          <a:off x="0" y="0"/>
          <a:ext cx="0" cy="0"/>
          <a:chOff x="0" y="0"/>
          <a:chExt cx="0" cy="0"/>
        </a:xfrm>
      </p:grpSpPr>
      <p:sp>
        <p:nvSpPr>
          <p:cNvPr id="86" name="Google Shape;86;p18"/>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88" name="Google Shape;88;p1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89" name="Google Shape;89;p18"/>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igate">
  <p:cSld name="TITLE_AND_BODY_2_1">
    <p:spTree>
      <p:nvGrpSpPr>
        <p:cNvPr id="90" name="Shape 90"/>
        <p:cNvGrpSpPr/>
        <p:nvPr/>
      </p:nvGrpSpPr>
      <p:grpSpPr>
        <a:xfrm>
          <a:off x="0" y="0"/>
          <a:ext cx="0" cy="0"/>
          <a:chOff x="0" y="0"/>
          <a:chExt cx="0" cy="0"/>
        </a:xfrm>
      </p:grpSpPr>
      <p:sp>
        <p:nvSpPr>
          <p:cNvPr id="91" name="Google Shape;91;p19"/>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93" name="Google Shape;93;p19"/>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94" name="Google Shape;94;p19"/>
          <p:cNvPicPr preferRelativeResize="0"/>
          <p:nvPr/>
        </p:nvPicPr>
        <p:blipFill>
          <a:blip r:embed="rId2">
            <a:alphaModFix/>
          </a:blip>
          <a:stretch>
            <a:fillRect/>
          </a:stretch>
        </p:blipFill>
        <p:spPr>
          <a:xfrm>
            <a:off x="117051" y="77624"/>
            <a:ext cx="1417905" cy="141794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thesize">
  <p:cSld name="TITLE_AND_BODY_2_1_1">
    <p:spTree>
      <p:nvGrpSpPr>
        <p:cNvPr id="95" name="Shape 95"/>
        <p:cNvGrpSpPr/>
        <p:nvPr/>
      </p:nvGrpSpPr>
      <p:grpSpPr>
        <a:xfrm>
          <a:off x="0" y="0"/>
          <a:ext cx="0" cy="0"/>
          <a:chOff x="0" y="0"/>
          <a:chExt cx="0" cy="0"/>
        </a:xfrm>
      </p:grpSpPr>
      <p:sp>
        <p:nvSpPr>
          <p:cNvPr id="96" name="Google Shape;96;p20"/>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98" name="Google Shape;98;p20"/>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99" name="Google Shape;99;p20"/>
          <p:cNvPicPr preferRelativeResize="0"/>
          <p:nvPr/>
        </p:nvPicPr>
        <p:blipFill>
          <a:blip r:embed="rId2">
            <a:alphaModFix/>
          </a:blip>
          <a:stretch>
            <a:fillRect/>
          </a:stretch>
        </p:blipFill>
        <p:spPr>
          <a:xfrm>
            <a:off x="117537" y="1428"/>
            <a:ext cx="1461990" cy="146202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lemental">
  <p:cSld name="TITLE_AND_BODY_2_1_1_1">
    <p:spTree>
      <p:nvGrpSpPr>
        <p:cNvPr id="100" name="Shape 100"/>
        <p:cNvGrpSpPr/>
        <p:nvPr/>
      </p:nvGrpSpPr>
      <p:grpSpPr>
        <a:xfrm>
          <a:off x="0" y="0"/>
          <a:ext cx="0" cy="0"/>
          <a:chOff x="0" y="0"/>
          <a:chExt cx="0" cy="0"/>
        </a:xfrm>
      </p:grpSpPr>
      <p:sp>
        <p:nvSpPr>
          <p:cNvPr id="101" name="Google Shape;101;p21"/>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103" name="Google Shape;103;p21"/>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04" name="Google Shape;104;p21"/>
          <p:cNvPicPr preferRelativeResize="0"/>
          <p:nvPr/>
        </p:nvPicPr>
        <p:blipFill>
          <a:blip r:embed="rId2">
            <a:alphaModFix/>
          </a:blip>
          <a:stretch>
            <a:fillRect/>
          </a:stretch>
        </p:blipFill>
        <p:spPr>
          <a:xfrm>
            <a:off x="95002" y="47651"/>
            <a:ext cx="1507040" cy="1507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2437963" y="919825"/>
            <a:ext cx="4268075" cy="4268075"/>
          </a:xfrm>
          <a:prstGeom prst="rect">
            <a:avLst/>
          </a:prstGeom>
          <a:noFill/>
          <a:ln>
            <a:noFill/>
          </a:ln>
        </p:spPr>
      </p:pic>
      <p:sp>
        <p:nvSpPr>
          <p:cNvPr id="13" name="Google Shape;13;p3"/>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b="1"/>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type="twoColTx">
  <p:cSld name="TITLE_AND_TWO_COLUMNS">
    <p:spTree>
      <p:nvGrpSpPr>
        <p:cNvPr id="105" name="Shape 105"/>
        <p:cNvGrpSpPr/>
        <p:nvPr/>
      </p:nvGrpSpPr>
      <p:grpSpPr>
        <a:xfrm>
          <a:off x="0" y="0"/>
          <a:ext cx="0" cy="0"/>
          <a:chOff x="0" y="0"/>
          <a:chExt cx="0" cy="0"/>
        </a:xfrm>
      </p:grpSpPr>
      <p:pic>
        <p:nvPicPr>
          <p:cNvPr id="106" name="Google Shape;106;p22"/>
          <p:cNvPicPr preferRelativeResize="0"/>
          <p:nvPr/>
        </p:nvPicPr>
        <p:blipFill rotWithShape="1">
          <a:blip r:embed="rId2">
            <a:alphaModFix/>
          </a:blip>
          <a:srcRect b="14203" l="0" r="0" t="2732"/>
          <a:stretch/>
        </p:blipFill>
        <p:spPr>
          <a:xfrm>
            <a:off x="0" y="0"/>
            <a:ext cx="9144000" cy="4390105"/>
          </a:xfrm>
          <a:prstGeom prst="rect">
            <a:avLst/>
          </a:prstGeom>
          <a:noFill/>
          <a:ln>
            <a:noFill/>
          </a:ln>
        </p:spPr>
      </p:pic>
      <p:sp>
        <p:nvSpPr>
          <p:cNvPr id="107" name="Google Shape;107;p22"/>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9" name="Google Shape;109;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22"/>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11" name="Google Shape;111;p22"/>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1135" l="0" r="0" t="0"/>
          <a:stretch/>
        </p:blipFill>
        <p:spPr>
          <a:xfrm>
            <a:off x="0" y="0"/>
            <a:ext cx="9144000" cy="4359000"/>
          </a:xfrm>
          <a:prstGeom prst="rect">
            <a:avLst/>
          </a:prstGeom>
          <a:noFill/>
          <a:ln>
            <a:noFill/>
          </a:ln>
        </p:spPr>
      </p:pic>
      <p:sp>
        <p:nvSpPr>
          <p:cNvPr id="114" name="Google Shape;114;p23"/>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16" name="Google Shape;116;p23"/>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117" name="Shape 117"/>
        <p:cNvGrpSpPr/>
        <p:nvPr/>
      </p:nvGrpSpPr>
      <p:grpSpPr>
        <a:xfrm>
          <a:off x="0" y="0"/>
          <a:ext cx="0" cy="0"/>
          <a:chOff x="0" y="0"/>
          <a:chExt cx="0" cy="0"/>
        </a:xfrm>
      </p:grpSpPr>
      <p:pic>
        <p:nvPicPr>
          <p:cNvPr id="118" name="Google Shape;118;p24"/>
          <p:cNvPicPr preferRelativeResize="0"/>
          <p:nvPr/>
        </p:nvPicPr>
        <p:blipFill rotWithShape="1">
          <a:blip r:embed="rId2">
            <a:alphaModFix/>
          </a:blip>
          <a:srcRect b="18554" l="0" r="0" t="3417"/>
          <a:stretch/>
        </p:blipFill>
        <p:spPr>
          <a:xfrm>
            <a:off x="0" y="0"/>
            <a:ext cx="9144000" cy="4430225"/>
          </a:xfrm>
          <a:prstGeom prst="rect">
            <a:avLst/>
          </a:prstGeom>
          <a:noFill/>
          <a:ln>
            <a:noFill/>
          </a:ln>
        </p:spPr>
      </p:pic>
      <p:sp>
        <p:nvSpPr>
          <p:cNvPr id="119" name="Google Shape;119;p24"/>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21" name="Google Shape;121;p24"/>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122" name="Shape 122"/>
        <p:cNvGrpSpPr/>
        <p:nvPr/>
      </p:nvGrpSpPr>
      <p:grpSpPr>
        <a:xfrm>
          <a:off x="0" y="0"/>
          <a:ext cx="0" cy="0"/>
          <a:chOff x="0" y="0"/>
          <a:chExt cx="0" cy="0"/>
        </a:xfrm>
      </p:grpSpPr>
      <p:pic>
        <p:nvPicPr>
          <p:cNvPr id="123" name="Google Shape;123;p25"/>
          <p:cNvPicPr preferRelativeResize="0"/>
          <p:nvPr/>
        </p:nvPicPr>
        <p:blipFill rotWithShape="1">
          <a:blip r:embed="rId2">
            <a:alphaModFix/>
          </a:blip>
          <a:srcRect b="0" l="0" r="0" t="5087"/>
          <a:stretch/>
        </p:blipFill>
        <p:spPr>
          <a:xfrm>
            <a:off x="0" y="-152400"/>
            <a:ext cx="9144000" cy="4911575"/>
          </a:xfrm>
          <a:prstGeom prst="rect">
            <a:avLst/>
          </a:prstGeom>
          <a:noFill/>
          <a:ln>
            <a:noFill/>
          </a:ln>
        </p:spPr>
      </p:pic>
      <p:sp>
        <p:nvSpPr>
          <p:cNvPr id="124" name="Google Shape;124;p25"/>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26" name="Google Shape;126;p25"/>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p:cSld name="CUSTOM_1_1_1">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2">
            <a:alphaModFix/>
          </a:blip>
          <a:srcRect b="8605" l="0" r="0" t="7684"/>
          <a:stretch/>
        </p:blipFill>
        <p:spPr>
          <a:xfrm>
            <a:off x="0" y="0"/>
            <a:ext cx="9144000" cy="4663750"/>
          </a:xfrm>
          <a:prstGeom prst="rect">
            <a:avLst/>
          </a:prstGeom>
          <a:noFill/>
          <a:ln>
            <a:noFill/>
          </a:ln>
        </p:spPr>
      </p:pic>
      <p:sp>
        <p:nvSpPr>
          <p:cNvPr id="129" name="Google Shape;129;p26"/>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6"/>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31" name="Google Shape;131;p26"/>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1 1">
  <p:cSld name="CUSTOM_1_1_1_1">
    <p:spTree>
      <p:nvGrpSpPr>
        <p:cNvPr id="132" name="Shape 132"/>
        <p:cNvGrpSpPr/>
        <p:nvPr/>
      </p:nvGrpSpPr>
      <p:grpSpPr>
        <a:xfrm>
          <a:off x="0" y="0"/>
          <a:ext cx="0" cy="0"/>
          <a:chOff x="0" y="0"/>
          <a:chExt cx="0" cy="0"/>
        </a:xfrm>
      </p:grpSpPr>
      <p:pic>
        <p:nvPicPr>
          <p:cNvPr id="133" name="Google Shape;133;p27"/>
          <p:cNvPicPr preferRelativeResize="0"/>
          <p:nvPr/>
        </p:nvPicPr>
        <p:blipFill rotWithShape="1">
          <a:blip r:embed="rId2">
            <a:alphaModFix/>
          </a:blip>
          <a:srcRect b="3961" l="0" r="0" t="22535"/>
          <a:stretch/>
        </p:blipFill>
        <p:spPr>
          <a:xfrm>
            <a:off x="-15125" y="-35950"/>
            <a:ext cx="9159125" cy="4466174"/>
          </a:xfrm>
          <a:prstGeom prst="rect">
            <a:avLst/>
          </a:prstGeom>
          <a:noFill/>
          <a:ln>
            <a:noFill/>
          </a:ln>
        </p:spPr>
      </p:pic>
      <p:sp>
        <p:nvSpPr>
          <p:cNvPr id="134" name="Google Shape;134;p27"/>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7"/>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136" name="Google Shape;136;p27"/>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p:nvPr/>
        </p:nvSpPr>
        <p:spPr>
          <a:xfrm>
            <a:off x="-7800" y="-625"/>
            <a:ext cx="9175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17" name="Google Shape;17;p4"/>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8" name="Google Shape;18;p4"/>
          <p:cNvPicPr preferRelativeResize="0"/>
          <p:nvPr/>
        </p:nvPicPr>
        <p:blipFill>
          <a:blip r:embed="rId2">
            <a:alphaModFix/>
          </a:blip>
          <a:stretch>
            <a:fillRect/>
          </a:stretch>
        </p:blipFill>
        <p:spPr>
          <a:xfrm>
            <a:off x="30850" y="-76200"/>
            <a:ext cx="1641077" cy="16410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unch">
  <p:cSld name="TITLE_AND_BODY_2">
    <p:spTree>
      <p:nvGrpSpPr>
        <p:cNvPr id="19" name="Shape 19"/>
        <p:cNvGrpSpPr/>
        <p:nvPr/>
      </p:nvGrpSpPr>
      <p:grpSpPr>
        <a:xfrm>
          <a:off x="0" y="0"/>
          <a:ext cx="0" cy="0"/>
          <a:chOff x="0" y="0"/>
          <a:chExt cx="0" cy="0"/>
        </a:xfrm>
      </p:grpSpPr>
      <p:sp>
        <p:nvSpPr>
          <p:cNvPr id="20" name="Google Shape;20;p5"/>
          <p:cNvSpPr/>
          <p:nvPr/>
        </p:nvSpPr>
        <p:spPr>
          <a:xfrm>
            <a:off x="-7800" y="-625"/>
            <a:ext cx="9175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2" name="Google Shape;22;p5"/>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23" name="Google Shape;23;p5"/>
          <p:cNvPicPr preferRelativeResize="0"/>
          <p:nvPr/>
        </p:nvPicPr>
        <p:blipFill>
          <a:blip r:embed="rId2">
            <a:alphaModFix/>
          </a:blip>
          <a:stretch>
            <a:fillRect/>
          </a:stretch>
        </p:blipFill>
        <p:spPr>
          <a:xfrm>
            <a:off x="160599" y="77476"/>
            <a:ext cx="1357650" cy="13576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vestigate">
  <p:cSld name="TITLE_AND_BODY_2_1">
    <p:spTree>
      <p:nvGrpSpPr>
        <p:cNvPr id="24" name="Shape 24"/>
        <p:cNvGrpSpPr/>
        <p:nvPr/>
      </p:nvGrpSpPr>
      <p:grpSpPr>
        <a:xfrm>
          <a:off x="0" y="0"/>
          <a:ext cx="0" cy="0"/>
          <a:chOff x="0" y="0"/>
          <a:chExt cx="0" cy="0"/>
        </a:xfrm>
      </p:grpSpPr>
      <p:sp>
        <p:nvSpPr>
          <p:cNvPr id="25" name="Google Shape;25;p6"/>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27" name="Google Shape;27;p6"/>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28" name="Google Shape;28;p6"/>
          <p:cNvPicPr preferRelativeResize="0"/>
          <p:nvPr/>
        </p:nvPicPr>
        <p:blipFill>
          <a:blip r:embed="rId2">
            <a:alphaModFix/>
          </a:blip>
          <a:stretch>
            <a:fillRect/>
          </a:stretch>
        </p:blipFill>
        <p:spPr>
          <a:xfrm>
            <a:off x="117051" y="77624"/>
            <a:ext cx="1417905" cy="14179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ynthesize">
  <p:cSld name="TITLE_AND_BODY_2_1_1">
    <p:spTree>
      <p:nvGrpSpPr>
        <p:cNvPr id="29" name="Shape 29"/>
        <p:cNvGrpSpPr/>
        <p:nvPr/>
      </p:nvGrpSpPr>
      <p:grpSpPr>
        <a:xfrm>
          <a:off x="0" y="0"/>
          <a:ext cx="0" cy="0"/>
          <a:chOff x="0" y="0"/>
          <a:chExt cx="0" cy="0"/>
        </a:xfrm>
      </p:grpSpPr>
      <p:sp>
        <p:nvSpPr>
          <p:cNvPr id="30" name="Google Shape;30;p7"/>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2" name="Google Shape;32;p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3" name="Google Shape;33;p7"/>
          <p:cNvPicPr preferRelativeResize="0"/>
          <p:nvPr/>
        </p:nvPicPr>
        <p:blipFill>
          <a:blip r:embed="rId2">
            <a:alphaModFix/>
          </a:blip>
          <a:stretch>
            <a:fillRect/>
          </a:stretch>
        </p:blipFill>
        <p:spPr>
          <a:xfrm>
            <a:off x="117537" y="1428"/>
            <a:ext cx="1461990" cy="14620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pplemental">
  <p:cSld name="TITLE_AND_BODY_2_1_1_1">
    <p:spTree>
      <p:nvGrpSpPr>
        <p:cNvPr id="34" name="Shape 34"/>
        <p:cNvGrpSpPr/>
        <p:nvPr/>
      </p:nvGrpSpPr>
      <p:grpSpPr>
        <a:xfrm>
          <a:off x="0" y="0"/>
          <a:ext cx="0" cy="0"/>
          <a:chOff x="0" y="0"/>
          <a:chExt cx="0" cy="0"/>
        </a:xfrm>
      </p:grpSpPr>
      <p:sp>
        <p:nvSpPr>
          <p:cNvPr id="35" name="Google Shape;35;p8"/>
          <p:cNvSpPr/>
          <p:nvPr/>
        </p:nvSpPr>
        <p:spPr>
          <a:xfrm>
            <a:off x="-325" y="-625"/>
            <a:ext cx="91518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sz="3600">
                <a:solidFill>
                  <a:srgbClr val="FFFFFF"/>
                </a:solidFill>
              </a:defRPr>
            </a:lvl1pPr>
            <a:lvl2pPr lvl="1" rtl="0" algn="r">
              <a:spcBef>
                <a:spcPts val="0"/>
              </a:spcBef>
              <a:spcAft>
                <a:spcPts val="0"/>
              </a:spcAft>
              <a:buSzPts val="3600"/>
              <a:buNone/>
              <a:defRPr b="1" sz="3600"/>
            </a:lvl2pPr>
            <a:lvl3pPr lvl="2" rtl="0" algn="r">
              <a:spcBef>
                <a:spcPts val="0"/>
              </a:spcBef>
              <a:spcAft>
                <a:spcPts val="0"/>
              </a:spcAft>
              <a:buSzPts val="3600"/>
              <a:buNone/>
              <a:defRPr b="1" sz="3600"/>
            </a:lvl3pPr>
            <a:lvl4pPr lvl="3" rtl="0" algn="r">
              <a:spcBef>
                <a:spcPts val="0"/>
              </a:spcBef>
              <a:spcAft>
                <a:spcPts val="0"/>
              </a:spcAft>
              <a:buSzPts val="3600"/>
              <a:buNone/>
              <a:defRPr b="1" sz="3600"/>
            </a:lvl4pPr>
            <a:lvl5pPr lvl="4" rtl="0" algn="r">
              <a:spcBef>
                <a:spcPts val="0"/>
              </a:spcBef>
              <a:spcAft>
                <a:spcPts val="0"/>
              </a:spcAft>
              <a:buSzPts val="3600"/>
              <a:buNone/>
              <a:defRPr b="1" sz="3600"/>
            </a:lvl5pPr>
            <a:lvl6pPr lvl="5" rtl="0" algn="r">
              <a:spcBef>
                <a:spcPts val="0"/>
              </a:spcBef>
              <a:spcAft>
                <a:spcPts val="0"/>
              </a:spcAft>
              <a:buSzPts val="3600"/>
              <a:buNone/>
              <a:defRPr b="1" sz="3600"/>
            </a:lvl6pPr>
            <a:lvl7pPr lvl="6" rtl="0" algn="r">
              <a:spcBef>
                <a:spcPts val="0"/>
              </a:spcBef>
              <a:spcAft>
                <a:spcPts val="0"/>
              </a:spcAft>
              <a:buSzPts val="3600"/>
              <a:buNone/>
              <a:defRPr b="1" sz="3600"/>
            </a:lvl7pPr>
            <a:lvl8pPr lvl="7" rtl="0" algn="r">
              <a:spcBef>
                <a:spcPts val="0"/>
              </a:spcBef>
              <a:spcAft>
                <a:spcPts val="0"/>
              </a:spcAft>
              <a:buSzPts val="3600"/>
              <a:buNone/>
              <a:defRPr b="1" sz="3600"/>
            </a:lvl8pPr>
            <a:lvl9pPr lvl="8" rtl="0" algn="r">
              <a:spcBef>
                <a:spcPts val="0"/>
              </a:spcBef>
              <a:spcAft>
                <a:spcPts val="0"/>
              </a:spcAft>
              <a:buSzPts val="3600"/>
              <a:buNone/>
              <a:defRPr b="1" sz="3600"/>
            </a:lvl9pPr>
          </a:lstStyle>
          <a:p/>
        </p:txBody>
      </p:sp>
      <p:sp>
        <p:nvSpPr>
          <p:cNvPr id="37" name="Google Shape;37;p8"/>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8" name="Google Shape;38;p8"/>
          <p:cNvPicPr preferRelativeResize="0"/>
          <p:nvPr/>
        </p:nvPicPr>
        <p:blipFill>
          <a:blip r:embed="rId2">
            <a:alphaModFix/>
          </a:blip>
          <a:stretch>
            <a:fillRect/>
          </a:stretch>
        </p:blipFill>
        <p:spPr>
          <a:xfrm>
            <a:off x="95002" y="47651"/>
            <a:ext cx="1507040" cy="1507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type="twoColTx">
  <p:cSld name="TITLE_AND_TWO_COLUMNS">
    <p:spTree>
      <p:nvGrpSpPr>
        <p:cNvPr id="39"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b="14203" l="0" r="0" t="2732"/>
          <a:stretch/>
        </p:blipFill>
        <p:spPr>
          <a:xfrm>
            <a:off x="0" y="0"/>
            <a:ext cx="9144000" cy="4390105"/>
          </a:xfrm>
          <a:prstGeom prst="rect">
            <a:avLst/>
          </a:prstGeom>
          <a:noFill/>
          <a:ln>
            <a:noFill/>
          </a:ln>
        </p:spPr>
      </p:pic>
      <p:sp>
        <p:nvSpPr>
          <p:cNvPr id="41" name="Google Shape;41;p9"/>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4" name="Google Shape;44;p9"/>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45" name="Google Shape;45;p9"/>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6"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b="21135" l="0" r="0" t="0"/>
          <a:stretch/>
        </p:blipFill>
        <p:spPr>
          <a:xfrm>
            <a:off x="0" y="0"/>
            <a:ext cx="9144000" cy="4359000"/>
          </a:xfrm>
          <a:prstGeom prst="rect">
            <a:avLst/>
          </a:prstGeom>
          <a:noFill/>
          <a:ln>
            <a:noFill/>
          </a:ln>
        </p:spPr>
      </p:pic>
      <p:sp>
        <p:nvSpPr>
          <p:cNvPr id="48" name="Google Shape;48;p10"/>
          <p:cNvSpPr/>
          <p:nvPr/>
        </p:nvSpPr>
        <p:spPr>
          <a:xfrm>
            <a:off x="-80700" y="4359000"/>
            <a:ext cx="9224700" cy="78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1694250" y="4464900"/>
            <a:ext cx="7084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600"/>
              <a:buNone/>
              <a:defRPr b="1" sz="3600">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pic>
        <p:nvPicPr>
          <p:cNvPr id="50" name="Google Shape;50;p10"/>
          <p:cNvPicPr preferRelativeResize="0"/>
          <p:nvPr/>
        </p:nvPicPr>
        <p:blipFill>
          <a:blip r:embed="rId3">
            <a:alphaModFix/>
          </a:blip>
          <a:stretch>
            <a:fillRect/>
          </a:stretch>
        </p:blipFill>
        <p:spPr>
          <a:xfrm>
            <a:off x="10650" y="3561975"/>
            <a:ext cx="1641077" cy="164107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3.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000"/>
              <a:buFont typeface="Century Gothic"/>
              <a:buNone/>
              <a:defRPr sz="4000">
                <a:solidFill>
                  <a:schemeClr val="dk1"/>
                </a:solidFill>
                <a:latin typeface="Century Gothic"/>
                <a:ea typeface="Century Gothic"/>
                <a:cs typeface="Century Gothic"/>
                <a:sym typeface="Century Gothic"/>
              </a:defRPr>
            </a:lvl1pPr>
            <a:lvl2pPr lvl="1">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2pPr>
            <a:lvl3pPr lvl="2">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3pPr>
            <a:lvl4pPr lvl="3">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4pPr>
            <a:lvl5pPr lvl="4">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5pPr>
            <a:lvl6pPr lvl="5">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6pPr>
            <a:lvl7pPr lvl="6">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7pPr>
            <a:lvl8pPr lvl="7">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8pPr>
            <a:lvl9pPr lvl="8">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pic>
        <p:nvPicPr>
          <p:cNvPr descr="twitterlogo_1x.png" id="8" name="Google Shape;8;p1"/>
          <p:cNvPicPr preferRelativeResize="0"/>
          <p:nvPr/>
        </p:nvPicPr>
        <p:blipFill>
          <a:blip r:embed="rId1">
            <a:alphaModFix/>
          </a:blip>
          <a:stretch>
            <a:fillRect/>
          </a:stretch>
        </p:blipFill>
        <p:spPr>
          <a:xfrm>
            <a:off x="6327534" y="4703613"/>
            <a:ext cx="484891" cy="363675"/>
          </a:xfrm>
          <a:prstGeom prst="rect">
            <a:avLst/>
          </a:prstGeom>
          <a:noFill/>
          <a:ln>
            <a:noFill/>
          </a:ln>
        </p:spPr>
      </p:pic>
      <p:sp>
        <p:nvSpPr>
          <p:cNvPr id="9" name="Google Shape;9;p1"/>
          <p:cNvSpPr txBox="1"/>
          <p:nvPr/>
        </p:nvSpPr>
        <p:spPr>
          <a:xfrm>
            <a:off x="6686850"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entury Gothic"/>
                <a:ea typeface="Century Gothic"/>
                <a:cs typeface="Century Gothic"/>
                <a:sym typeface="Century Gothic"/>
              </a:rPr>
              <a:t>@BootstrapWorld</a:t>
            </a:r>
            <a:endParaRPr sz="1800">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4000"/>
              <a:buFont typeface="Century Gothic"/>
              <a:buNone/>
              <a:defRPr sz="4000">
                <a:solidFill>
                  <a:schemeClr val="dk1"/>
                </a:solidFill>
                <a:latin typeface="Century Gothic"/>
                <a:ea typeface="Century Gothic"/>
                <a:cs typeface="Century Gothic"/>
                <a:sym typeface="Century Gothic"/>
              </a:defRPr>
            </a:lvl1pPr>
            <a:lvl2pPr lvl="1"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2pPr>
            <a:lvl3pPr lvl="2"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3pPr>
            <a:lvl4pPr lvl="3"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4pPr>
            <a:lvl5pPr lvl="4"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5pPr>
            <a:lvl6pPr lvl="5"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6pPr>
            <a:lvl7pPr lvl="6"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7pPr>
            <a:lvl8pPr lvl="7"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8pPr>
            <a:lvl9pPr lvl="8" rtl="0">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9pPr>
          </a:lstStyle>
          <a:p/>
        </p:txBody>
      </p:sp>
      <p:sp>
        <p:nvSpPr>
          <p:cNvPr id="73" name="Google Shape;73;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Century Gothic"/>
              <a:buChar char="●"/>
              <a:defRPr sz="1800">
                <a:latin typeface="Century Gothic"/>
                <a:ea typeface="Century Gothic"/>
                <a:cs typeface="Century Gothic"/>
                <a:sym typeface="Century Gothic"/>
              </a:defRPr>
            </a:lvl1pPr>
            <a:lvl2pPr indent="-317500" lvl="1" marL="9144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2pPr>
            <a:lvl3pPr indent="-317500" lvl="2" marL="13716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3pPr>
            <a:lvl4pPr indent="-317500" lvl="3" marL="18288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4pPr>
            <a:lvl5pPr indent="-317500" lvl="4" marL="22860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5pPr>
            <a:lvl6pPr indent="-317500" lvl="5" marL="27432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6pPr>
            <a:lvl7pPr indent="-317500" lvl="6" marL="32004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7pPr>
            <a:lvl8pPr indent="-317500" lvl="7" marL="3657600" rtl="0">
              <a:lnSpc>
                <a:spcPct val="115000"/>
              </a:lnSpc>
              <a:spcBef>
                <a:spcPts val="1600"/>
              </a:spcBef>
              <a:spcAft>
                <a:spcPts val="0"/>
              </a:spcAft>
              <a:buSzPts val="1400"/>
              <a:buFont typeface="Century Gothic"/>
              <a:buChar char="○"/>
              <a:defRPr>
                <a:latin typeface="Century Gothic"/>
                <a:ea typeface="Century Gothic"/>
                <a:cs typeface="Century Gothic"/>
                <a:sym typeface="Century Gothic"/>
              </a:defRPr>
            </a:lvl8pPr>
            <a:lvl9pPr indent="-317500" lvl="8" marL="4114800" rtl="0">
              <a:lnSpc>
                <a:spcPct val="115000"/>
              </a:lnSpc>
              <a:spcBef>
                <a:spcPts val="1600"/>
              </a:spcBef>
              <a:spcAft>
                <a:spcPts val="1600"/>
              </a:spcAft>
              <a:buSzPts val="1400"/>
              <a:buFont typeface="Century Gothic"/>
              <a:buChar char="■"/>
              <a:defRPr>
                <a:latin typeface="Century Gothic"/>
                <a:ea typeface="Century Gothic"/>
                <a:cs typeface="Century Gothic"/>
                <a:sym typeface="Century Gothic"/>
              </a:defRPr>
            </a:lvl9pPr>
          </a:lstStyle>
          <a:p/>
        </p:txBody>
      </p:sp>
      <p:pic>
        <p:nvPicPr>
          <p:cNvPr descr="twitterlogo_1x.png" id="74" name="Google Shape;74;p15"/>
          <p:cNvPicPr preferRelativeResize="0"/>
          <p:nvPr/>
        </p:nvPicPr>
        <p:blipFill>
          <a:blip r:embed="rId1">
            <a:alphaModFix/>
          </a:blip>
          <a:stretch>
            <a:fillRect/>
          </a:stretch>
        </p:blipFill>
        <p:spPr>
          <a:xfrm>
            <a:off x="6327534" y="4703613"/>
            <a:ext cx="484891" cy="363675"/>
          </a:xfrm>
          <a:prstGeom prst="rect">
            <a:avLst/>
          </a:prstGeom>
          <a:noFill/>
          <a:ln>
            <a:noFill/>
          </a:ln>
        </p:spPr>
      </p:pic>
      <p:sp>
        <p:nvSpPr>
          <p:cNvPr id="75" name="Google Shape;75;p15"/>
          <p:cNvSpPr txBox="1"/>
          <p:nvPr/>
        </p:nvSpPr>
        <p:spPr>
          <a:xfrm>
            <a:off x="6686850"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entury Gothic"/>
                <a:ea typeface="Century Gothic"/>
                <a:cs typeface="Century Gothic"/>
                <a:sym typeface="Century Gothic"/>
              </a:rPr>
              <a:t>@BootstrapWorld</a:t>
            </a:r>
            <a:endParaRPr sz="1800">
              <a:latin typeface="Century Gothic"/>
              <a:ea typeface="Century Gothic"/>
              <a:cs typeface="Century Gothic"/>
              <a:sym typeface="Century Gothic"/>
            </a:endParaRPr>
          </a:p>
        </p:txBody>
      </p:sp>
      <p:sp>
        <p:nvSpPr>
          <p:cNvPr id="76" name="Google Shape;76;p15"/>
          <p:cNvSpPr txBox="1"/>
          <p:nvPr/>
        </p:nvSpPr>
        <p:spPr>
          <a:xfrm>
            <a:off x="47375" y="4645550"/>
            <a:ext cx="24384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#BootstrapCS</a:t>
            </a:r>
            <a:endParaRPr b="1" sz="1800">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FaOG5jVkdLcVdpRURfd0hsOFRsTkYzRDlBR0JiN2F3bSIsImFuc3dlcnMiOltdfQ==pearId=magic-pear-shape-identifier" TargetMode="External"/><Relationship Id="rId5" Type="http://schemas.openxmlformats.org/officeDocument/2006/relationships/image" Target="../media/image29.png"/><Relationship Id="rId6" Type="http://schemas.openxmlformats.org/officeDocument/2006/relationships/hyperlink" Target="http://dontchangethislink.peardeckmagic.zone?eyJ0eXBlIjoiZ29vZ2xlLXNsaWRlcy1hZGRvbi1yZXNwb25zZS1mb290ZXIiLCJsYXN0RWRpdGVkQnkiOiIxMTUyNjQ5ODcwNTgyNzI3NTkwNTQiLCJwcmVzZW50YXRpb25JZCI6IjFHdW9vem4ybnJ6bENGMm5hOEc5VlRHWEVDTW80eDJvTlFQWnB0cnlmMGRzIiwiY29udGVudElkIjoiY3VzdG9tLXJlc3BvbnNlLWVtYmVkZGVkV2Vic2l0ZSIsInNsaWRlSWQiOiJnNzUwNGY0N2U4N18wXzY5IiwiY29udGVudEluc3RhbmNlSWQiOiIxR3Vvb3puMm5yemxDRjJuYThHOVZUR1hFQ01vNHgyb05RUFpwdHJ5ZjBkcy9lNzliZTk0Ni1jYjJmLTQ4ZGMtYjlhNC04NDJmMzlkNWE4NGEifQ==pearId=magic-pear-metadata-identifi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7.png"/><Relationship Id="rId5" Type="http://schemas.openxmlformats.org/officeDocument/2006/relationships/hyperlink" Target="http://dontchangethislink.peardeckmagic.zone?eyJ0eXBlIjoiZ29vZ2xlLXNsaWRlcy1hZGRvbi1yZXNwb25zZS1mb290ZXIiLCJsYXN0RWRpdGVkQnkiOiIxMDI3ODcwMjI4ODQzMzk5NjE5ODciLCJwcmVzZW50YXRpb25JZCI6IjFHdW9vem4ybnJ6bENGMm5hOEc5VlRHWEVDTW80eDJvTlFQWnB0cnlmMGRzIiwiY29udGVudElkIjoiY3VzdG9tLXJlc3BvbnNlLWZyZWVSZXNwb25zZS10ZXh0Iiwic2xpZGVJZCI6Imc3NTA0ZjQ3ZjE2XzBfNjciLCJjb250ZW50SW5zdGFuY2VJZCI6IjFHdW9vem4ybnJ6bENGMm5hOEc5VlRHWEVDTW80eDJvTlFQWnB0cnlmMGRzLzAwODM2Y2MwLTNmY2EtNDdhMS1hNGU1LTBhY2I1MDg5ZjNjZSJ9pearId=magic-pear-metadata-identifi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bootstrapworld.org/materials/spring2021/en-us/courses/data-science/lessons/ds-applying-functions/pages/fun-with-images.html" TargetMode="External"/><Relationship Id="rId4" Type="http://schemas.openxmlformats.org/officeDocument/2006/relationships/hyperlink" Target="https://bootstrapworld.org/materials/spring2021/en-us/courses/data-science/lessons/ds-applying-functions/pages/practicing-contracts-2.html" TargetMode="External"/><Relationship Id="rId5" Type="http://schemas.openxmlformats.org/officeDocument/2006/relationships/hyperlink" Target="https://bootstrapworld.org/materials/spring2021/en-us/courses/data-science/lessons/ds-applying-functions/pages/matching-expressions-2.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code.pyret.org/editor#share=1ZupMVPWvVUOM0HCWyA7cRBghSLKxPWv1" TargetMode="External"/><Relationship Id="rId4"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FaOG5jVkdLcVdpRURfd0hsOFRsTkYzRDlBR0JiN2F3bSZ2PWViZDIxM2QmaGlkZURlZmluaXRpb25zPXRydWUiLCJhbnN3ZXJzIjpbXX0=pearId=magic-pear-shape-identifier" TargetMode="External"/><Relationship Id="rId5" Type="http://schemas.openxmlformats.org/officeDocument/2006/relationships/image" Target="../media/image23.png"/><Relationship Id="rId6" Type="http://schemas.openxmlformats.org/officeDocument/2006/relationships/hyperlink" Target="http://dontchangethislink.peardeckmagic.zone?eyJ0eXBlIjoiZ29vZ2xlLXNsaWRlcy1hZGRvbi1yZXNwb25zZS1mb290ZXIiLCJsYXN0RWRpdGVkQnkiOiIxMTUyNjQ5ODcwNTgyNzI3NTkwNTQiLCJwcmVzZW50YXRpb25JZCI6IjFHdW9vem4ybnJ6bENGMm5hOEc5VlRHWEVDTW80eDJvTlFQWnB0cnlmMGRzIiwiY29udGVudElkIjoiY3VzdG9tLXJlc3BvbnNlLWVtYmVkZGVkV2Vic2l0ZSIsInNsaWRlSWQiOiJnNzUwNGY0N2ZhZl8wXzExIiwiY29udGVudEluc3RhbmNlSWQiOiIxR3Vvb3puMm5yemxDRjJuYThHOVZUR1hFQ01vNHgyb05RUFpwdHJ5ZjBkcy85YzI4N2YwNS1mOGQ3LTQxMTAtOGUwNC0xNmIxNDg0Y2YzZmUifQ==pearId=magic-pear-metadata-identifi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FaOG5jVkdLcVdpRURfd0hsOFRsTkYzRDlBR0JiN2F3bSZ2PWViZDIxM2QmaGlkZURlZmluaXRpb25zPXRydWUiLCJhbnN3ZXJzIjpbXX0=pearId=magic-pear-shape-identifier" TargetMode="External"/><Relationship Id="rId4"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HdW9vem4ybnJ6bENGMm5hOEc5VlRHWEVDTW80eDJvTlFQWnB0cnlmMGRzIiwiY29udGVudElkIjoiY3VzdG9tLXJlc3BvbnNlLWVtYmVkZGVkV2Vic2l0ZSIsInNsaWRlSWQiOiJnNzUwNGY0N2ZhZl8wXzExIiwiY29udGVudEluc3RhbmNlSWQiOiIxR3Vvb3puMm5yemxDRjJuYThHOVZUR1hFQ01vNHgyb05RUFpwdHJ5ZjBkcy85YzI4N2YwNS1mOGQ3LTQxMTAtOGUwNC0xNmIxNDg0Y2YzZmUifQ==pearId=magic-pear-metadata-identifi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bootstrapworld.org/materials/spring2021/en-us/courses/data-science/lessons/ds-applying-functions/pages/applying-functions.html" TargetMode="External"/><Relationship Id="rId4" Type="http://schemas.openxmlformats.org/officeDocument/2006/relationships/image" Target="../media/image25.png"/><Relationship Id="rId5" Type="http://schemas.openxmlformats.org/officeDocument/2006/relationships/hyperlink" Target="http://dontchangethislink.peardeckmagic.zone?eyJ0eXBlIjoiZW1iZWRkZWRXZWJzaXRlIiwiZHJhZ2dhYmxlcyI6W3siaWQiOiJkcmFnZ2FibGUwIiwidHlwZSI6Imljb24iLCJpY29uIjp7ImlkIjoiZGVmYXVsdC1jaXJjbGUifSwiY29sb3IiOiIjRDUxRDI4In1dLCJkcmFnZ2FibGVTaXplIjoxMi41NSwiZW1iZWRkYWJsZVVybCI6Imh0dHBzOi8vY29kZS5weXJldC5vcmcvZWRpdG9yI3NoYXJlPTFadXBNVlBXdlZVT00wSENXeUE3Y1JCZ2hTTEt4UFd2MSIsImFuc3dlcnMiOltdfQ==pearId=magic-pear-shape-identifier" TargetMode="External"/><Relationship Id="rId6" Type="http://schemas.openxmlformats.org/officeDocument/2006/relationships/image" Target="../media/image24.png"/><Relationship Id="rId7" Type="http://schemas.openxmlformats.org/officeDocument/2006/relationships/hyperlink" Target="http://dontchangethislink.peardeckmagic.zone?eyJ0eXBlIjoiZ29vZ2xlLXNsaWRlcy1hZGRvbi1yZXNwb25zZS1mb290ZXIiLCJsYXN0RWRpdGVkQnkiOiIxMDI3ODcwMjI4ODQzMzk5NjE5ODciLCJwcmVzZW50YXRpb25JZCI6IjFHdW9vem4ybnJ6bENGMm5hOEc5VlRHWEVDTW80eDJvTlFQWnB0cnlmMGRzIiwiY29udGVudElkIjoiY3VzdG9tLXJlc3BvbnNlLWVtYmVkZGVkV2Vic2l0ZSIsInNsaWRlSWQiOiJnOTI3ZWNmN2Y4M18wXzcyIiwiY29udGVudEluc3RhbmNlSWQiOiIxR3Vvb3puMm5yemxDRjJuYThHOVZUR1hFQ01vNHgyb05RUFpwdHJ5ZjBkcy80NzBmN2ZmYS1mYmE0LTRmMzEtOTg1Yy1kODZjNmNiOTI1NjQifQ==pearId=magic-pear-metadata-identifi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6.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HdW9vem4ybnJ6bENGMm5hOEc5VlRHWEVDTW80eDJvTlFQWnB0cnlmMGRzIiwiY29udGVudElkIjoiY3VzdG9tLXJlc3BvbnNlLWZyZWVSZXNwb25zZS10ZXh0Iiwic2xpZGVJZCI6Imc3NTA0ZjQ3ZmFmXzBfMjUiLCJjb250ZW50SW5zdGFuY2VJZCI6IjFHdW9vem4ybnJ6bENGMm5hOEc5VlRHWEVDTW80eDJvTlFQWnB0cnlmMGRzL2ExMWU2ZjNmLTIyMjAtNDY4Ny1iMzI3LTQzNmRkMTJjOWJiMyJ9pearId=magic-pear-metadata-identifi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28.png"/><Relationship Id="rId5" Type="http://schemas.openxmlformats.org/officeDocument/2006/relationships/hyperlink" Target="http://dontchangethislink.peardeckmagic.zone?eyJ0eXBlIjoiZ29vZ2xlLXNsaWRlcy1hZGRvbi1yZXNwb25zZS1mb290ZXIiLCJsYXN0RWRpdGVkQnkiOiIxMTUyNjQ5ODcwNTgyNzI3NTkwNTQiLCJwcmVzZW50YXRpb25JZCI6IjFHdW9vem4ybnJ6bENGMm5hOEc5VlRHWEVDTW80eDJvTlFQWnB0cnlmMGRzIiwiY29udGVudElkIjoiY3VzdG9tLXJlc3BvbnNlLWZyZWVSZXNwb25zZS10ZXh0Iiwic2xpZGVJZCI6Imc3NTA0ZjQ3ZTg3XzBfNTQiLCJjb250ZW50SW5zdGFuY2VJZCI6IjFHdW9vem4ybnJ6bENGMm5hOEc5VlRHWEVDTW80eDJvTlFQWnB0cnlmMGRzLzRiNGEyMmVhLWM1YzMtNGU2ZC1hYmViLTZmZGIzMWY4OWRlMyJ9pearId=magic-pear-metadata-identifier" TargetMode="External"/><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9"/>
          <p:cNvSpPr txBox="1"/>
          <p:nvPr>
            <p:ph type="title"/>
          </p:nvPr>
        </p:nvSpPr>
        <p:spPr>
          <a:xfrm>
            <a:off x="311700" y="153925"/>
            <a:ext cx="8520600" cy="72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Applying Functions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Contracts</a:t>
            </a:r>
            <a:endParaRPr/>
          </a:p>
        </p:txBody>
      </p:sp>
      <p:sp>
        <p:nvSpPr>
          <p:cNvPr id="212" name="Google Shape;212;p38"/>
          <p:cNvSpPr txBox="1"/>
          <p:nvPr>
            <p:ph idx="1" type="body"/>
          </p:nvPr>
        </p:nvSpPr>
        <p:spPr>
          <a:xfrm>
            <a:off x="1748125" y="1108525"/>
            <a:ext cx="69867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As you can imagine, there are many other functions for making images, each with a different set of arguments!</a:t>
            </a:r>
            <a:endParaRPr/>
          </a:p>
          <a:p>
            <a:pPr indent="0" lvl="0" marL="0" rtl="0" algn="l">
              <a:lnSpc>
                <a:spcPct val="100000"/>
              </a:lnSpc>
              <a:spcBef>
                <a:spcPts val="1600"/>
              </a:spcBef>
              <a:spcAft>
                <a:spcPts val="0"/>
              </a:spcAft>
              <a:buNone/>
            </a:pPr>
            <a:r>
              <a:rPr lang="en"/>
              <a:t>For each function, we need to keep track of 3 things:</a:t>
            </a:r>
            <a:endParaRPr/>
          </a:p>
          <a:p>
            <a:pPr indent="-330200" lvl="0" marL="457200" rtl="0" algn="l">
              <a:lnSpc>
                <a:spcPct val="100000"/>
              </a:lnSpc>
              <a:spcBef>
                <a:spcPts val="1600"/>
              </a:spcBef>
              <a:spcAft>
                <a:spcPts val="0"/>
              </a:spcAft>
              <a:buSzPts val="1600"/>
              <a:buAutoNum type="arabicPeriod"/>
            </a:pPr>
            <a:r>
              <a:rPr b="1" lang="en" sz="1600">
                <a:highlight>
                  <a:srgbClr val="FFFFFF"/>
                </a:highlight>
              </a:rPr>
              <a:t>Name</a:t>
            </a:r>
            <a:r>
              <a:rPr lang="en" sz="1600">
                <a:highlight>
                  <a:srgbClr val="FFFFFF"/>
                </a:highlight>
              </a:rPr>
              <a:t> — the name of the function, which we type in whenever we want to use it</a:t>
            </a:r>
            <a:endParaRPr sz="1600">
              <a:highlight>
                <a:srgbClr val="FFFFFF"/>
              </a:highlight>
            </a:endParaRPr>
          </a:p>
          <a:p>
            <a:pPr indent="-330200" lvl="0" marL="457200" rtl="0" algn="l">
              <a:lnSpc>
                <a:spcPct val="100000"/>
              </a:lnSpc>
              <a:spcBef>
                <a:spcPts val="1500"/>
              </a:spcBef>
              <a:spcAft>
                <a:spcPts val="0"/>
              </a:spcAft>
              <a:buSzPts val="1600"/>
              <a:buAutoNum type="arabicPeriod"/>
            </a:pPr>
            <a:r>
              <a:rPr b="1" lang="en" sz="1600">
                <a:highlight>
                  <a:srgbClr val="FFFFFF"/>
                </a:highlight>
              </a:rPr>
              <a:t>Domain</a:t>
            </a:r>
            <a:r>
              <a:rPr lang="en" sz="1600">
                <a:highlight>
                  <a:srgbClr val="FFFFFF"/>
                </a:highlight>
              </a:rPr>
              <a:t> — the data we give to the function (names and Types!), written between parentheses and separated by commas</a:t>
            </a:r>
            <a:endParaRPr sz="1600">
              <a:highlight>
                <a:srgbClr val="FFFFFF"/>
              </a:highlight>
            </a:endParaRPr>
          </a:p>
          <a:p>
            <a:pPr indent="-330200" lvl="0" marL="457200" rtl="0" algn="l">
              <a:lnSpc>
                <a:spcPct val="100000"/>
              </a:lnSpc>
              <a:spcBef>
                <a:spcPts val="1500"/>
              </a:spcBef>
              <a:spcAft>
                <a:spcPts val="1500"/>
              </a:spcAft>
              <a:buSzPts val="1600"/>
              <a:buAutoNum type="arabicPeriod"/>
            </a:pPr>
            <a:r>
              <a:rPr b="1" lang="en" sz="1600">
                <a:highlight>
                  <a:srgbClr val="FFFFFF"/>
                </a:highlight>
              </a:rPr>
              <a:t>Range</a:t>
            </a:r>
            <a:r>
              <a:rPr lang="en" sz="1600">
                <a:highlight>
                  <a:srgbClr val="FFFFFF"/>
                </a:highlight>
              </a:rPr>
              <a:t> — the type of data the function produces</a:t>
            </a:r>
            <a:endParaRPr sz="2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218" name="Google Shape;218;p39"/>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three parts make up a </a:t>
            </a:r>
            <a:r>
              <a:rPr b="1" lang="en"/>
              <a:t>Contract</a:t>
            </a:r>
            <a:r>
              <a:rPr lang="en"/>
              <a:t> for each function. </a:t>
            </a:r>
            <a:endParaRPr/>
          </a:p>
          <a:p>
            <a:pPr indent="0" lvl="0" marL="0" rtl="0" algn="l">
              <a:spcBef>
                <a:spcPts val="1600"/>
              </a:spcBef>
              <a:spcAft>
                <a:spcPts val="1600"/>
              </a:spcAft>
              <a:buNone/>
            </a:pPr>
            <a:r>
              <a:rPr lang="en"/>
              <a:t>Let’s take a look at the Name, Domain, and Range of the functions we’ve seen before:</a:t>
            </a:r>
            <a:endParaRPr/>
          </a:p>
        </p:txBody>
      </p:sp>
      <p:sp>
        <p:nvSpPr>
          <p:cNvPr id="219" name="Google Shape;219;p39"/>
          <p:cNvSpPr txBox="1"/>
          <p:nvPr/>
        </p:nvSpPr>
        <p:spPr>
          <a:xfrm>
            <a:off x="1022200" y="2663950"/>
            <a:ext cx="7703400" cy="1151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171450" marR="177800" rtl="0" algn="l">
              <a:lnSpc>
                <a:spcPct val="200000"/>
              </a:lnSpc>
              <a:spcBef>
                <a:spcPts val="0"/>
              </a:spcBef>
              <a:spcAft>
                <a:spcPts val="0"/>
              </a:spcAft>
              <a:buNone/>
            </a:pPr>
            <a:r>
              <a:rPr lang="en" sz="1300">
                <a:solidFill>
                  <a:srgbClr val="CD7054"/>
                </a:solidFill>
                <a:latin typeface="Courier New"/>
                <a:ea typeface="Courier New"/>
                <a:cs typeface="Courier New"/>
                <a:sym typeface="Courier New"/>
              </a:rPr>
              <a:t># num-sqrt :: (n :: Number) -&gt; Number</a:t>
            </a:r>
            <a:endParaRPr sz="1300">
              <a:solidFill>
                <a:srgbClr val="CD7054"/>
              </a:solidFill>
              <a:latin typeface="Courier New"/>
              <a:ea typeface="Courier New"/>
              <a:cs typeface="Courier New"/>
              <a:sym typeface="Courier New"/>
            </a:endParaRPr>
          </a:p>
          <a:p>
            <a:pPr indent="0" lvl="0" marL="171450" marR="177800" rtl="0" algn="l">
              <a:lnSpc>
                <a:spcPct val="200000"/>
              </a:lnSpc>
              <a:spcBef>
                <a:spcPts val="0"/>
              </a:spcBef>
              <a:spcAft>
                <a:spcPts val="0"/>
              </a:spcAft>
              <a:buNone/>
            </a:pPr>
            <a:r>
              <a:rPr lang="en" sz="1300">
                <a:solidFill>
                  <a:srgbClr val="CD7054"/>
                </a:solidFill>
                <a:latin typeface="Courier New"/>
                <a:ea typeface="Courier New"/>
                <a:cs typeface="Courier New"/>
                <a:sym typeface="Courier New"/>
              </a:rPr>
              <a:t># num-min  :: (a :: Number, b :: Number) -&gt; Number</a:t>
            </a:r>
            <a:endParaRPr sz="1300">
              <a:solidFill>
                <a:srgbClr val="CD7054"/>
              </a:solidFill>
              <a:latin typeface="Courier New"/>
              <a:ea typeface="Courier New"/>
              <a:cs typeface="Courier New"/>
              <a:sym typeface="Courier New"/>
            </a:endParaRPr>
          </a:p>
          <a:p>
            <a:pPr indent="0" lvl="0" marL="171450" marR="152400" rtl="0" algn="l">
              <a:lnSpc>
                <a:spcPct val="200000"/>
              </a:lnSpc>
              <a:spcBef>
                <a:spcPts val="0"/>
              </a:spcBef>
              <a:spcAft>
                <a:spcPts val="0"/>
              </a:spcAft>
              <a:buNone/>
            </a:pPr>
            <a:r>
              <a:rPr lang="en" sz="1300">
                <a:solidFill>
                  <a:srgbClr val="CD7054"/>
                </a:solidFill>
                <a:latin typeface="Courier New"/>
                <a:ea typeface="Courier New"/>
                <a:cs typeface="Courier New"/>
                <a:sym typeface="Courier New"/>
              </a:rPr>
              <a:t># triangle :: </a:t>
            </a:r>
            <a:r>
              <a:rPr b="1" lang="en" sz="1300">
                <a:solidFill>
                  <a:srgbClr val="CD7054"/>
                </a:solidFill>
                <a:latin typeface="Courier New"/>
                <a:ea typeface="Courier New"/>
                <a:cs typeface="Courier New"/>
                <a:sym typeface="Courier New"/>
              </a:rPr>
              <a:t>(</a:t>
            </a:r>
            <a:r>
              <a:rPr lang="en" sz="1300">
                <a:solidFill>
                  <a:srgbClr val="CD7054"/>
                </a:solidFill>
                <a:latin typeface="Courier New"/>
                <a:ea typeface="Courier New"/>
                <a:cs typeface="Courier New"/>
                <a:sym typeface="Courier New"/>
              </a:rPr>
              <a:t>side :: Number</a:t>
            </a:r>
            <a:r>
              <a:rPr b="1" lang="en" sz="1300">
                <a:solidFill>
                  <a:srgbClr val="CD7054"/>
                </a:solidFill>
                <a:latin typeface="Courier New"/>
                <a:ea typeface="Courier New"/>
                <a:cs typeface="Courier New"/>
                <a:sym typeface="Courier New"/>
              </a:rPr>
              <a:t>,</a:t>
            </a:r>
            <a:r>
              <a:rPr lang="en" sz="1300">
                <a:solidFill>
                  <a:srgbClr val="CD7054"/>
                </a:solidFill>
                <a:latin typeface="Courier New"/>
                <a:ea typeface="Courier New"/>
                <a:cs typeface="Courier New"/>
                <a:sym typeface="Courier New"/>
              </a:rPr>
              <a:t> mode :: String</a:t>
            </a:r>
            <a:r>
              <a:rPr b="1" lang="en" sz="1300">
                <a:solidFill>
                  <a:srgbClr val="CD7054"/>
                </a:solidFill>
                <a:latin typeface="Courier New"/>
                <a:ea typeface="Courier New"/>
                <a:cs typeface="Courier New"/>
                <a:sym typeface="Courier New"/>
              </a:rPr>
              <a:t>,</a:t>
            </a:r>
            <a:r>
              <a:rPr lang="en" sz="1300">
                <a:solidFill>
                  <a:srgbClr val="CD7054"/>
                </a:solidFill>
                <a:latin typeface="Courier New"/>
                <a:ea typeface="Courier New"/>
                <a:cs typeface="Courier New"/>
                <a:sym typeface="Courier New"/>
              </a:rPr>
              <a:t> color :: String</a:t>
            </a:r>
            <a:r>
              <a:rPr b="1" lang="en" sz="1300">
                <a:solidFill>
                  <a:srgbClr val="CD7054"/>
                </a:solidFill>
                <a:latin typeface="Courier New"/>
                <a:ea typeface="Courier New"/>
                <a:cs typeface="Courier New"/>
                <a:sym typeface="Courier New"/>
              </a:rPr>
              <a:t>)</a:t>
            </a:r>
            <a:r>
              <a:rPr lang="en" sz="1300">
                <a:solidFill>
                  <a:srgbClr val="CD7054"/>
                </a:solidFill>
                <a:latin typeface="Courier New"/>
                <a:ea typeface="Courier New"/>
                <a:cs typeface="Courier New"/>
                <a:sym typeface="Courier New"/>
              </a:rPr>
              <a:t> -&gt; Image</a:t>
            </a:r>
            <a:endParaRPr sz="1300">
              <a:solidFill>
                <a:srgbClr val="CD7054"/>
              </a:solidFill>
              <a:latin typeface="Courier New"/>
              <a:ea typeface="Courier New"/>
              <a:cs typeface="Courier New"/>
              <a:sym typeface="Courier New"/>
            </a:endParaRPr>
          </a:p>
          <a:p>
            <a:pPr indent="0" lvl="0" marL="171450" rtl="0" algn="l">
              <a:lnSpc>
                <a:spcPct val="200000"/>
              </a:lnSpc>
              <a:spcBef>
                <a:spcPts val="0"/>
              </a:spcBef>
              <a:spcAft>
                <a:spcPts val="0"/>
              </a:spcAft>
              <a:buNone/>
            </a:pPr>
            <a:r>
              <a:t/>
            </a:r>
            <a:endParaRPr sz="2300">
              <a:latin typeface="Courier New"/>
              <a:ea typeface="Courier New"/>
              <a:cs typeface="Courier New"/>
              <a:sym typeface="Courier New"/>
            </a:endParaRPr>
          </a:p>
        </p:txBody>
      </p:sp>
      <p:grpSp>
        <p:nvGrpSpPr>
          <p:cNvPr id="220" name="Google Shape;220;p39"/>
          <p:cNvGrpSpPr/>
          <p:nvPr/>
        </p:nvGrpSpPr>
        <p:grpSpPr>
          <a:xfrm>
            <a:off x="909475" y="4184713"/>
            <a:ext cx="7468925" cy="305713"/>
            <a:chOff x="909475" y="4184713"/>
            <a:chExt cx="7468925" cy="305713"/>
          </a:xfrm>
        </p:grpSpPr>
        <p:sp>
          <p:nvSpPr>
            <p:cNvPr id="221" name="Google Shape;221;p39"/>
            <p:cNvSpPr/>
            <p:nvPr/>
          </p:nvSpPr>
          <p:spPr>
            <a:xfrm>
              <a:off x="909475" y="4184713"/>
              <a:ext cx="1054500" cy="305700"/>
            </a:xfrm>
            <a:prstGeom prst="wedgeRoundRectCallout">
              <a:avLst>
                <a:gd fmla="val 28274" name="adj1"/>
                <a:gd fmla="val -135002" name="adj2"/>
                <a:gd fmla="val 0" name="adj3"/>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entury Gothic"/>
                  <a:ea typeface="Century Gothic"/>
                  <a:cs typeface="Century Gothic"/>
                  <a:sym typeface="Century Gothic"/>
                </a:rPr>
                <a:t>Name</a:t>
              </a:r>
              <a:endParaRPr b="1">
                <a:latin typeface="Century Gothic"/>
                <a:ea typeface="Century Gothic"/>
                <a:cs typeface="Century Gothic"/>
                <a:sym typeface="Century Gothic"/>
              </a:endParaRPr>
            </a:p>
          </p:txBody>
        </p:sp>
        <p:sp>
          <p:nvSpPr>
            <p:cNvPr id="222" name="Google Shape;222;p39"/>
            <p:cNvSpPr/>
            <p:nvPr/>
          </p:nvSpPr>
          <p:spPr>
            <a:xfrm>
              <a:off x="4516350" y="4184725"/>
              <a:ext cx="1054500" cy="305700"/>
            </a:xfrm>
            <a:prstGeom prst="wedgeRoundRectCallout">
              <a:avLst>
                <a:gd fmla="val 2952" name="adj1"/>
                <a:gd fmla="val -142427" name="adj2"/>
                <a:gd fmla="val 0" name="adj3"/>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entury Gothic"/>
                  <a:ea typeface="Century Gothic"/>
                  <a:cs typeface="Century Gothic"/>
                  <a:sym typeface="Century Gothic"/>
                </a:rPr>
                <a:t>Domain</a:t>
              </a:r>
              <a:endParaRPr b="1">
                <a:latin typeface="Century Gothic"/>
                <a:ea typeface="Century Gothic"/>
                <a:cs typeface="Century Gothic"/>
                <a:sym typeface="Century Gothic"/>
              </a:endParaRPr>
            </a:p>
          </p:txBody>
        </p:sp>
        <p:sp>
          <p:nvSpPr>
            <p:cNvPr id="223" name="Google Shape;223;p39"/>
            <p:cNvSpPr/>
            <p:nvPr/>
          </p:nvSpPr>
          <p:spPr>
            <a:xfrm>
              <a:off x="7323900" y="4184713"/>
              <a:ext cx="1054500" cy="305700"/>
            </a:xfrm>
            <a:prstGeom prst="wedgeRoundRectCallout">
              <a:avLst>
                <a:gd fmla="val 28274" name="adj1"/>
                <a:gd fmla="val -135002" name="adj2"/>
                <a:gd fmla="val 0" name="adj3"/>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entury Gothic"/>
                  <a:ea typeface="Century Gothic"/>
                  <a:cs typeface="Century Gothic"/>
                  <a:sym typeface="Century Gothic"/>
                </a:rPr>
                <a:t>Range</a:t>
              </a:r>
              <a:endParaRPr b="1">
                <a:latin typeface="Century Gothic"/>
                <a:ea typeface="Century Gothic"/>
                <a:cs typeface="Century Gothic"/>
                <a:sym typeface="Century Gothic"/>
              </a:endParaRPr>
            </a:p>
          </p:txBody>
        </p:sp>
      </p:grpSp>
      <p:sp>
        <p:nvSpPr>
          <p:cNvPr id="224" name="Google Shape;224;p39"/>
          <p:cNvSpPr/>
          <p:nvPr/>
        </p:nvSpPr>
        <p:spPr>
          <a:xfrm>
            <a:off x="2654775" y="3495650"/>
            <a:ext cx="4918500" cy="27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9"/>
          <p:cNvSpPr/>
          <p:nvPr/>
        </p:nvSpPr>
        <p:spPr>
          <a:xfrm>
            <a:off x="2662425" y="3155600"/>
            <a:ext cx="2658600" cy="27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9"/>
          <p:cNvSpPr/>
          <p:nvPr/>
        </p:nvSpPr>
        <p:spPr>
          <a:xfrm>
            <a:off x="2662200" y="2729200"/>
            <a:ext cx="1351800" cy="27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animEffect filter="fade" transition="in">
                                      <p:cBhvr>
                                        <p:cTn dur="1000"/>
                                        <p:tgtEl>
                                          <p:spTgt spid="2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animEffect filter="fade" transition="in">
                                      <p:cBhvr>
                                        <p:cTn dur="1000"/>
                                        <p:tgtEl>
                                          <p:spTgt spid="2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232" name="Google Shape;232;p40"/>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t>Turn to the back of your workbook, and get some practice reading and using Contracts! Make sure you try out </a:t>
            </a:r>
            <a:r>
              <a:rPr i="1" lang="en" sz="1900"/>
              <a:t>at least </a:t>
            </a:r>
            <a:r>
              <a:rPr lang="en" sz="1900"/>
              <a:t>the following functions:</a:t>
            </a:r>
            <a:endParaRPr sz="1900"/>
          </a:p>
          <a:p>
            <a:pPr indent="0" lvl="0" marL="0" rtl="0" algn="l">
              <a:spcBef>
                <a:spcPts val="1600"/>
              </a:spcBef>
              <a:spcAft>
                <a:spcPts val="0"/>
              </a:spcAft>
              <a:buNone/>
            </a:pPr>
            <a:r>
              <a:rPr lang="en" sz="1600">
                <a:latin typeface="Courier New"/>
                <a:ea typeface="Courier New"/>
                <a:cs typeface="Courier New"/>
                <a:sym typeface="Courier New"/>
              </a:rPr>
              <a:t>t</a:t>
            </a:r>
            <a:r>
              <a:rPr lang="en" sz="1600">
                <a:latin typeface="Courier New"/>
                <a:ea typeface="Courier New"/>
                <a:cs typeface="Courier New"/>
                <a:sym typeface="Courier New"/>
              </a:rPr>
              <a:t>ext, circle, ellipse, star, string-repeat</a:t>
            </a:r>
            <a:endParaRPr sz="1600">
              <a:latin typeface="Courier New"/>
              <a:ea typeface="Courier New"/>
              <a:cs typeface="Courier New"/>
              <a:sym typeface="Courier New"/>
            </a:endParaRPr>
          </a:p>
          <a:p>
            <a:pPr indent="0" lvl="0" marL="0" rtl="0" algn="l">
              <a:spcBef>
                <a:spcPts val="1600"/>
              </a:spcBef>
              <a:spcAft>
                <a:spcPts val="1600"/>
              </a:spcAft>
              <a:buNone/>
            </a:pPr>
            <a:r>
              <a:rPr lang="en" sz="1700"/>
              <a:t>Type this into the Interactions Area to see what it does. Can you figure out the contract, based on the example? </a:t>
            </a:r>
            <a:r>
              <a:rPr lang="en" sz="1700">
                <a:highlight>
                  <a:srgbClr val="D9D9D9"/>
                </a:highlight>
                <a:latin typeface="Courier New"/>
                <a:ea typeface="Courier New"/>
                <a:cs typeface="Courier New"/>
                <a:sym typeface="Courier New"/>
              </a:rPr>
              <a:t>string-contains("apples, pears, milk", "pears")</a:t>
            </a:r>
            <a:endParaRPr sz="1700">
              <a:highlight>
                <a:srgbClr val="D9D9D9"/>
              </a:highlight>
              <a:latin typeface="Courier New"/>
              <a:ea typeface="Courier New"/>
              <a:cs typeface="Courier New"/>
              <a:sym typeface="Courier New"/>
            </a:endParaRPr>
          </a:p>
        </p:txBody>
      </p:sp>
      <p:pic>
        <p:nvPicPr>
          <p:cNvPr id="233" name="Google Shape;233;p40"/>
          <p:cNvPicPr preferRelativeResize="0"/>
          <p:nvPr/>
        </p:nvPicPr>
        <p:blipFill rotWithShape="1">
          <a:blip r:embed="rId3">
            <a:alphaModFix/>
          </a:blip>
          <a:srcRect b="23526" l="0" r="0" t="19454"/>
          <a:stretch/>
        </p:blipFill>
        <p:spPr>
          <a:xfrm>
            <a:off x="136900" y="2688006"/>
            <a:ext cx="1514376" cy="863495"/>
          </a:xfrm>
          <a:prstGeom prst="rect">
            <a:avLst/>
          </a:prstGeom>
          <a:noFill/>
          <a:ln>
            <a:noFill/>
          </a:ln>
        </p:spPr>
      </p:pic>
      <p:pic>
        <p:nvPicPr>
          <p:cNvPr id="234" name="Google Shape;234;p40">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235" name="Google Shape;235;p40">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Effect filter="fade" transition="in">
                                      <p:cBhvr>
                                        <p:cTn dur="1000"/>
                                        <p:tgtEl>
                                          <p:spTgt spid="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animEffect filter="fade" transition="in">
                                      <p:cBhvr>
                                        <p:cTn dur="1000"/>
                                        <p:tgtEl>
                                          <p:spTgt spid="23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241" name="Google Shape;241;p41"/>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Share back what you tried. </a:t>
            </a:r>
            <a:endParaRPr sz="1600"/>
          </a:p>
          <a:p>
            <a:pPr indent="0" lvl="0" marL="0" rtl="0" algn="l">
              <a:spcBef>
                <a:spcPts val="1600"/>
              </a:spcBef>
              <a:spcAft>
                <a:spcPts val="0"/>
              </a:spcAft>
              <a:buNone/>
            </a:pPr>
            <a:r>
              <a:rPr lang="en" sz="1600">
                <a:solidFill>
                  <a:schemeClr val="dk1"/>
                </a:solidFill>
              </a:rPr>
              <a:t>How did the Contracts help you use these functions?</a:t>
            </a:r>
            <a:endParaRPr sz="1600">
              <a:solidFill>
                <a:schemeClr val="dk1"/>
              </a:solidFill>
            </a:endParaRPr>
          </a:p>
          <a:p>
            <a:pPr indent="0" lvl="0" marL="0" rtl="0" algn="l">
              <a:spcBef>
                <a:spcPts val="1600"/>
              </a:spcBef>
              <a:spcAft>
                <a:spcPts val="0"/>
              </a:spcAft>
              <a:buNone/>
            </a:pPr>
            <a:r>
              <a:rPr lang="en" sz="1600"/>
              <a:t>Is there a function you couldn’t figure out?</a:t>
            </a:r>
            <a:endParaRPr sz="1600"/>
          </a:p>
          <a:p>
            <a:pPr indent="0" lvl="0" marL="0" rtl="0" algn="l">
              <a:spcBef>
                <a:spcPts val="1600"/>
              </a:spcBef>
              <a:spcAft>
                <a:spcPts val="1600"/>
              </a:spcAft>
              <a:buNone/>
            </a:pPr>
            <a:r>
              <a:t/>
            </a:r>
            <a:endParaRPr sz="1600"/>
          </a:p>
        </p:txBody>
      </p:sp>
      <p:pic>
        <p:nvPicPr>
          <p:cNvPr id="242" name="Google Shape;242;p41">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43" name="Google Shape;243;p4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000"/>
                                        <p:tgtEl>
                                          <p:spTgt spid="2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animEffect filter="fade" transition="in">
                                      <p:cBhvr>
                                        <p:cTn dur="1000"/>
                                        <p:tgtEl>
                                          <p:spTgt spid="2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animEffect filter="fade" transition="in">
                                      <p:cBhvr>
                                        <p:cTn dur="1000"/>
                                        <p:tgtEl>
                                          <p:spTgt spid="2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animEffect filter="fade" transition="in">
                                      <p:cBhvr>
                                        <p:cTn dur="1000"/>
                                        <p:tgtEl>
                                          <p:spTgt spid="24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Contracts</a:t>
            </a:r>
            <a:endParaRPr/>
          </a:p>
        </p:txBody>
      </p:sp>
      <p:sp>
        <p:nvSpPr>
          <p:cNvPr id="249" name="Google Shape;249;p42"/>
          <p:cNvSpPr txBox="1"/>
          <p:nvPr>
            <p:ph idx="1" type="body"/>
          </p:nvPr>
        </p:nvSpPr>
        <p:spPr>
          <a:xfrm>
            <a:off x="1748125" y="787350"/>
            <a:ext cx="7084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00">
                <a:highlight>
                  <a:srgbClr val="FFFFFF"/>
                </a:highlight>
                <a:latin typeface="Lato"/>
                <a:ea typeface="Lato"/>
                <a:cs typeface="Lato"/>
                <a:sym typeface="Lato"/>
              </a:rPr>
              <a:t>One of the other skills you’ll learn in this class is how to diagnose and fix errors. </a:t>
            </a:r>
            <a:endParaRPr sz="1700">
              <a:highlight>
                <a:srgbClr val="FFFFFF"/>
              </a:highlight>
              <a:latin typeface="Lato"/>
              <a:ea typeface="Lato"/>
              <a:cs typeface="Lato"/>
              <a:sym typeface="Lato"/>
            </a:endParaRPr>
          </a:p>
          <a:p>
            <a:pPr indent="0" lvl="0" marL="0" rtl="0" algn="l">
              <a:lnSpc>
                <a:spcPct val="100000"/>
              </a:lnSpc>
              <a:spcBef>
                <a:spcPts val="2000"/>
              </a:spcBef>
              <a:spcAft>
                <a:spcPts val="0"/>
              </a:spcAft>
              <a:buClr>
                <a:schemeClr val="dk1"/>
              </a:buClr>
              <a:buSzPts val="1100"/>
              <a:buFont typeface="Arial"/>
              <a:buNone/>
            </a:pPr>
            <a:r>
              <a:rPr lang="en" sz="1700">
                <a:highlight>
                  <a:srgbClr val="FFFFFF"/>
                </a:highlight>
                <a:latin typeface="Lato"/>
                <a:ea typeface="Lato"/>
                <a:cs typeface="Lato"/>
                <a:sym typeface="Lato"/>
              </a:rPr>
              <a:t>Some of these errors will be </a:t>
            </a:r>
            <a:r>
              <a:rPr i="1" lang="en" sz="1700">
                <a:highlight>
                  <a:srgbClr val="FFFFFF"/>
                </a:highlight>
                <a:latin typeface="Lato"/>
                <a:ea typeface="Lato"/>
                <a:cs typeface="Lato"/>
                <a:sym typeface="Lato"/>
              </a:rPr>
              <a:t>syntax errors</a:t>
            </a:r>
            <a:r>
              <a:rPr lang="en" sz="1700">
                <a:highlight>
                  <a:srgbClr val="FFFFFF"/>
                </a:highlight>
                <a:latin typeface="Lato"/>
                <a:ea typeface="Lato"/>
                <a:cs typeface="Lato"/>
                <a:sym typeface="Lato"/>
              </a:rPr>
              <a:t>: a missing comma, an unclosed string, etc. </a:t>
            </a:r>
            <a:endParaRPr sz="1700">
              <a:highlight>
                <a:srgbClr val="FFFFFF"/>
              </a:highlight>
              <a:latin typeface="Lato"/>
              <a:ea typeface="Lato"/>
              <a:cs typeface="Lato"/>
              <a:sym typeface="Lato"/>
            </a:endParaRPr>
          </a:p>
          <a:p>
            <a:pPr indent="0" lvl="0" marL="0" rtl="0" algn="l">
              <a:lnSpc>
                <a:spcPct val="100000"/>
              </a:lnSpc>
              <a:spcBef>
                <a:spcPts val="2000"/>
              </a:spcBef>
              <a:spcAft>
                <a:spcPts val="0"/>
              </a:spcAft>
              <a:buClr>
                <a:schemeClr val="dk1"/>
              </a:buClr>
              <a:buSzPts val="1100"/>
              <a:buFont typeface="Arial"/>
              <a:buNone/>
            </a:pPr>
            <a:r>
              <a:rPr lang="en" sz="1700">
                <a:highlight>
                  <a:srgbClr val="FFFFFF"/>
                </a:highlight>
                <a:latin typeface="Lato"/>
                <a:ea typeface="Lato"/>
                <a:cs typeface="Lato"/>
                <a:sym typeface="Lato"/>
              </a:rPr>
              <a:t>All the other errors are </a:t>
            </a:r>
            <a:r>
              <a:rPr i="1" lang="en" sz="1700">
                <a:highlight>
                  <a:srgbClr val="FFFFFF"/>
                </a:highlight>
                <a:latin typeface="Lato"/>
                <a:ea typeface="Lato"/>
                <a:cs typeface="Lato"/>
                <a:sym typeface="Lato"/>
              </a:rPr>
              <a:t>contract errors</a:t>
            </a:r>
            <a:r>
              <a:rPr lang="en" sz="1700">
                <a:highlight>
                  <a:srgbClr val="FFFFFF"/>
                </a:highlight>
                <a:latin typeface="Lato"/>
                <a:ea typeface="Lato"/>
                <a:cs typeface="Lato"/>
                <a:sym typeface="Lato"/>
              </a:rPr>
              <a:t>. If you see an error and you know the syntax is right, ask yourself these two questions:</a:t>
            </a:r>
            <a:endParaRPr sz="1700">
              <a:highlight>
                <a:srgbClr val="FFFFFF"/>
              </a:highlight>
              <a:latin typeface="Lato"/>
              <a:ea typeface="Lato"/>
              <a:cs typeface="Lato"/>
              <a:sym typeface="Lato"/>
            </a:endParaRPr>
          </a:p>
          <a:p>
            <a:pPr indent="-336550" lvl="0" marL="685800" rtl="0" algn="l">
              <a:lnSpc>
                <a:spcPct val="100000"/>
              </a:lnSpc>
              <a:spcBef>
                <a:spcPts val="800"/>
              </a:spcBef>
              <a:spcAft>
                <a:spcPts val="0"/>
              </a:spcAft>
              <a:buClr>
                <a:srgbClr val="000000"/>
              </a:buClr>
              <a:buSzPts val="1700"/>
              <a:buFont typeface="Lato"/>
              <a:buChar char="●"/>
            </a:pPr>
            <a:r>
              <a:rPr lang="en" sz="1700">
                <a:highlight>
                  <a:srgbClr val="FFFFFF"/>
                </a:highlight>
                <a:latin typeface="Lato"/>
                <a:ea typeface="Lato"/>
                <a:cs typeface="Lato"/>
                <a:sym typeface="Lato"/>
              </a:rPr>
              <a:t>What is the function that is generating that error?</a:t>
            </a:r>
            <a:endParaRPr sz="1700">
              <a:highlight>
                <a:srgbClr val="FFFFFF"/>
              </a:highlight>
              <a:latin typeface="Lato"/>
              <a:ea typeface="Lato"/>
              <a:cs typeface="Lato"/>
              <a:sym typeface="Lato"/>
            </a:endParaRPr>
          </a:p>
          <a:p>
            <a:pPr indent="-336550" lvl="0" marL="685800" rtl="0" algn="l">
              <a:lnSpc>
                <a:spcPct val="100000"/>
              </a:lnSpc>
              <a:spcBef>
                <a:spcPts val="0"/>
              </a:spcBef>
              <a:spcAft>
                <a:spcPts val="0"/>
              </a:spcAft>
              <a:buClr>
                <a:srgbClr val="000000"/>
              </a:buClr>
              <a:buSzPts val="1700"/>
              <a:buFont typeface="Lato"/>
              <a:buChar char="●"/>
            </a:pPr>
            <a:r>
              <a:rPr lang="en" sz="1700">
                <a:highlight>
                  <a:srgbClr val="FFFFFF"/>
                </a:highlight>
                <a:latin typeface="Lato"/>
                <a:ea typeface="Lato"/>
                <a:cs typeface="Lato"/>
                <a:sym typeface="Lato"/>
              </a:rPr>
              <a:t>What is the contract for that function?</a:t>
            </a:r>
            <a:endParaRPr sz="1700">
              <a:highlight>
                <a:srgbClr val="FFFFFF"/>
              </a:highlight>
              <a:latin typeface="Lato"/>
              <a:ea typeface="Lato"/>
              <a:cs typeface="Lato"/>
              <a:sym typeface="Lato"/>
            </a:endParaRPr>
          </a:p>
          <a:p>
            <a:pPr indent="-336550" lvl="0" marL="685800" rtl="0" algn="l">
              <a:lnSpc>
                <a:spcPct val="100000"/>
              </a:lnSpc>
              <a:spcBef>
                <a:spcPts val="0"/>
              </a:spcBef>
              <a:spcAft>
                <a:spcPts val="0"/>
              </a:spcAft>
              <a:buClr>
                <a:srgbClr val="000000"/>
              </a:buClr>
              <a:buSzPts val="1700"/>
              <a:buFont typeface="Lato"/>
              <a:buChar char="●"/>
            </a:pPr>
            <a:r>
              <a:rPr lang="en" sz="1700">
                <a:highlight>
                  <a:srgbClr val="FFFFFF"/>
                </a:highlight>
                <a:latin typeface="Lato"/>
                <a:ea typeface="Lato"/>
                <a:cs typeface="Lato"/>
                <a:sym typeface="Lato"/>
              </a:rPr>
              <a:t>Is the function getting what it needs, according to its Domain?</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Supplemental Exercises</a:t>
            </a:r>
            <a:endParaRPr/>
          </a:p>
        </p:txBody>
      </p:sp>
      <p:sp>
        <p:nvSpPr>
          <p:cNvPr id="255" name="Google Shape;255;p43"/>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368300" lvl="0" marL="457200" rtl="0" algn="l">
              <a:lnSpc>
                <a:spcPct val="160000"/>
              </a:lnSpc>
              <a:spcBef>
                <a:spcPts val="0"/>
              </a:spcBef>
              <a:spcAft>
                <a:spcPts val="0"/>
              </a:spcAft>
              <a:buClr>
                <a:srgbClr val="E69138"/>
              </a:buClr>
              <a:buSzPts val="2200"/>
              <a:buFont typeface="Lato"/>
              <a:buChar char="●"/>
            </a:pPr>
            <a:r>
              <a:rPr lang="en" sz="2200">
                <a:solidFill>
                  <a:srgbClr val="E69138"/>
                </a:solidFill>
                <a:highlight>
                  <a:srgbClr val="FFFFFF"/>
                </a:highlight>
                <a:uFill>
                  <a:noFill/>
                </a:uFill>
                <a:latin typeface="Lato"/>
                <a:ea typeface="Lato"/>
                <a:cs typeface="Lato"/>
                <a:sym typeface="Lato"/>
                <a:hlinkClick r:id="rId3">
                  <a:extLst>
                    <a:ext uri="{A12FA001-AC4F-418D-AE19-62706E023703}">
                      <ahyp:hlinkClr val="tx"/>
                    </a:ext>
                  </a:extLst>
                </a:hlinkClick>
              </a:rPr>
              <a:t>Fun with images!</a:t>
            </a:r>
            <a:endParaRPr sz="2200">
              <a:solidFill>
                <a:srgbClr val="E69138"/>
              </a:solidFill>
              <a:highlight>
                <a:srgbClr val="FFFFFF"/>
              </a:highlight>
              <a:latin typeface="Lato"/>
              <a:ea typeface="Lato"/>
              <a:cs typeface="Lato"/>
              <a:sym typeface="Lato"/>
            </a:endParaRPr>
          </a:p>
          <a:p>
            <a:pPr indent="-368300" lvl="0" marL="457200" rtl="0" algn="l">
              <a:lnSpc>
                <a:spcPct val="160000"/>
              </a:lnSpc>
              <a:spcBef>
                <a:spcPts val="0"/>
              </a:spcBef>
              <a:spcAft>
                <a:spcPts val="0"/>
              </a:spcAft>
              <a:buClr>
                <a:srgbClr val="E69138"/>
              </a:buClr>
              <a:buSzPts val="2200"/>
              <a:buFont typeface="Lato"/>
              <a:buChar char="●"/>
            </a:pPr>
            <a:r>
              <a:rPr lang="en" sz="2200">
                <a:solidFill>
                  <a:srgbClr val="E69138"/>
                </a:solidFill>
                <a:highlight>
                  <a:srgbClr val="FFFFFF"/>
                </a:highlight>
                <a:uFill>
                  <a:noFill/>
                </a:uFill>
                <a:latin typeface="Lato"/>
                <a:ea typeface="Lato"/>
                <a:cs typeface="Lato"/>
                <a:sym typeface="Lato"/>
                <a:hlinkClick r:id="rId4">
                  <a:extLst>
                    <a:ext uri="{A12FA001-AC4F-418D-AE19-62706E023703}">
                      <ahyp:hlinkClr val="tx"/>
                    </a:ext>
                  </a:extLst>
                </a:hlinkClick>
              </a:rPr>
              <a:t>More Practicing Contracts</a:t>
            </a:r>
            <a:endParaRPr sz="2200">
              <a:highlight>
                <a:srgbClr val="FFFFFF"/>
              </a:highlight>
              <a:latin typeface="Lato"/>
              <a:ea typeface="Lato"/>
              <a:cs typeface="Lato"/>
              <a:sym typeface="Lato"/>
            </a:endParaRPr>
          </a:p>
          <a:p>
            <a:pPr indent="-368300" lvl="0" marL="457200" rtl="0" algn="l">
              <a:lnSpc>
                <a:spcPct val="160000"/>
              </a:lnSpc>
              <a:spcBef>
                <a:spcPts val="0"/>
              </a:spcBef>
              <a:spcAft>
                <a:spcPts val="0"/>
              </a:spcAft>
              <a:buClr>
                <a:srgbClr val="E69138"/>
              </a:buClr>
              <a:buSzPts val="2200"/>
              <a:buFont typeface="Lato"/>
              <a:buChar char="●"/>
            </a:pPr>
            <a:r>
              <a:rPr lang="en" sz="2200">
                <a:solidFill>
                  <a:srgbClr val="E69138"/>
                </a:solidFill>
                <a:highlight>
                  <a:srgbClr val="FFFFFF"/>
                </a:highlight>
                <a:uFill>
                  <a:noFill/>
                </a:uFill>
                <a:latin typeface="Lato"/>
                <a:ea typeface="Lato"/>
                <a:cs typeface="Lato"/>
                <a:sym typeface="Lato"/>
                <a:hlinkClick r:id="rId5">
                  <a:extLst>
                    <a:ext uri="{A12FA001-AC4F-418D-AE19-62706E023703}">
                      <ahyp:hlinkClr val="tx"/>
                    </a:ext>
                  </a:extLst>
                </a:hlinkClick>
              </a:rPr>
              <a:t>More Matching Expressions</a:t>
            </a:r>
            <a:endParaRPr sz="2200">
              <a:highlight>
                <a:srgbClr val="FFFFFF"/>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48" name="Google Shape;148;p30"/>
          <p:cNvSpPr txBox="1"/>
          <p:nvPr>
            <p:ph idx="1" type="body"/>
          </p:nvPr>
        </p:nvSpPr>
        <p:spPr>
          <a:xfrm>
            <a:off x="1480825" y="1063425"/>
            <a:ext cx="7084200" cy="315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You’ve seen functions in Math class, like </a:t>
            </a:r>
            <a:r>
              <a:rPr i="1" lang="en"/>
              <a:t>f(x)=x²</a:t>
            </a:r>
            <a:endParaRPr/>
          </a:p>
          <a:p>
            <a:pPr indent="-342900" lvl="0" marL="457200" rtl="0" algn="l">
              <a:lnSpc>
                <a:spcPct val="100000"/>
              </a:lnSpc>
              <a:spcBef>
                <a:spcPts val="3000"/>
              </a:spcBef>
              <a:spcAft>
                <a:spcPts val="0"/>
              </a:spcAft>
              <a:buSzPts val="1800"/>
              <a:buChar char="●"/>
            </a:pPr>
            <a:r>
              <a:rPr lang="en"/>
              <a:t>What is the name of this function?</a:t>
            </a:r>
            <a:endParaRPr/>
          </a:p>
          <a:p>
            <a:pPr indent="-342900" lvl="0" marL="457200" rtl="0" algn="l">
              <a:spcBef>
                <a:spcPts val="0"/>
              </a:spcBef>
              <a:spcAft>
                <a:spcPts val="0"/>
              </a:spcAft>
              <a:buSzPts val="1800"/>
              <a:buChar char="●"/>
            </a:pPr>
            <a:r>
              <a:rPr lang="en"/>
              <a:t>The expression f(2) applies the function f to the number 2. What will it evaluate to?</a:t>
            </a:r>
            <a:endParaRPr/>
          </a:p>
          <a:p>
            <a:pPr indent="-342900" lvl="0" marL="457200" rtl="0" algn="l">
              <a:spcBef>
                <a:spcPts val="0"/>
              </a:spcBef>
              <a:spcAft>
                <a:spcPts val="0"/>
              </a:spcAft>
              <a:buSzPts val="1800"/>
              <a:buChar char="●"/>
            </a:pPr>
            <a:r>
              <a:rPr lang="en"/>
              <a:t>What will the expression f(3) evaluate to?</a:t>
            </a:r>
            <a:endParaRPr/>
          </a:p>
          <a:p>
            <a:pPr indent="-342900" lvl="0" marL="457200" rtl="0" algn="l">
              <a:spcBef>
                <a:spcPts val="0"/>
              </a:spcBef>
              <a:spcAft>
                <a:spcPts val="0"/>
              </a:spcAft>
              <a:buSzPts val="1800"/>
              <a:buFont typeface="Lato"/>
              <a:buChar char="●"/>
            </a:pPr>
            <a:r>
              <a:rPr lang="en"/>
              <a:t>The values to which we apply a function are called its </a:t>
            </a:r>
            <a:r>
              <a:rPr b="1" i="1" lang="en"/>
              <a:t>arguments</a:t>
            </a:r>
            <a:r>
              <a:rPr lang="en"/>
              <a:t>. How many arguments does f expect?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000"/>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000"/>
                                        <p:tgtEl>
                                          <p:spTgt spid="1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Effect filter="fade" transition="in">
                                      <p:cBhvr>
                                        <p:cTn dur="1000"/>
                                        <p:tgtEl>
                                          <p:spTgt spid="1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animEffect filter="fade" transition="in">
                                      <p:cBhvr>
                                        <p:cTn dur="1000"/>
                                        <p:tgtEl>
                                          <p:spTgt spid="14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54" name="Google Shape;154;p31"/>
          <p:cNvSpPr txBox="1"/>
          <p:nvPr>
            <p:ph idx="1" type="body"/>
          </p:nvPr>
        </p:nvSpPr>
        <p:spPr>
          <a:xfrm>
            <a:off x="1428075" y="1063425"/>
            <a:ext cx="7404300" cy="31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rPr>
              <a:t>Arguments</a:t>
            </a:r>
            <a:r>
              <a:rPr lang="en" sz="2000">
                <a:solidFill>
                  <a:schemeClr val="dk1"/>
                </a:solidFill>
              </a:rPr>
              <a:t> (or "inputs") are the concrete values passed into a function. This is different from </a:t>
            </a:r>
            <a:r>
              <a:rPr i="1" lang="en" sz="2000">
                <a:solidFill>
                  <a:schemeClr val="dk1"/>
                </a:solidFill>
              </a:rPr>
              <a:t>variables</a:t>
            </a:r>
            <a:r>
              <a:rPr lang="en" sz="2000">
                <a:solidFill>
                  <a:schemeClr val="dk1"/>
                </a:solidFill>
              </a:rPr>
              <a:t>, which are the abstract placeholders that get replaced with input values.</a:t>
            </a:r>
            <a:endParaRPr sz="2000">
              <a:solidFill>
                <a:schemeClr val="dk1"/>
              </a:solidFill>
            </a:endParaRPr>
          </a:p>
          <a:p>
            <a:pPr indent="0" lvl="0" marL="0" rtl="0" algn="l">
              <a:lnSpc>
                <a:spcPct val="100000"/>
              </a:lnSpc>
              <a:spcBef>
                <a:spcPts val="30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f(x) = x + 1 # x is a variable</a:t>
            </a:r>
            <a:endParaRPr sz="2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f(22)        # 22 is an argument</a:t>
            </a:r>
            <a:endParaRPr sz="2000">
              <a:solidFill>
                <a:schemeClr val="dk1"/>
              </a:solidFill>
              <a:latin typeface="Courier New"/>
              <a:ea typeface="Courier New"/>
              <a:cs typeface="Courier New"/>
              <a:sym typeface="Courier New"/>
            </a:endParaRPr>
          </a:p>
          <a:p>
            <a:pPr indent="0" lvl="0" marL="0" rtl="0" algn="l">
              <a:lnSpc>
                <a:spcPct val="115000"/>
              </a:lnSpc>
              <a:spcBef>
                <a:spcPts val="0"/>
              </a:spcBef>
              <a:spcAft>
                <a:spcPts val="3000"/>
              </a:spcAft>
              <a:buNone/>
            </a:pPr>
            <a:r>
              <a:t/>
            </a:r>
            <a:endParaRPr b="1"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10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1000"/>
                                        <p:tgtEl>
                                          <p:spTgt spid="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Effect filter="fade" transition="in">
                                      <p:cBhvr>
                                        <p:cTn dur="1000"/>
                                        <p:tgtEl>
                                          <p:spTgt spid="1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animEffect filter="fade" transition="in">
                                      <p:cBhvr>
                                        <p:cTn dur="1000"/>
                                        <p:tgtEl>
                                          <p:spTgt spid="15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60" name="Google Shape;160;p32"/>
          <p:cNvSpPr txBox="1"/>
          <p:nvPr>
            <p:ph idx="1" type="body"/>
          </p:nvPr>
        </p:nvSpPr>
        <p:spPr>
          <a:xfrm>
            <a:off x="1748125" y="1063425"/>
            <a:ext cx="7296000" cy="315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Applying functions in Pyret works the </a:t>
            </a:r>
            <a:r>
              <a:rPr i="1" lang="en">
                <a:solidFill>
                  <a:schemeClr val="dk1"/>
                </a:solidFill>
              </a:rPr>
              <a:t>exact same way!</a:t>
            </a:r>
            <a:endParaRPr i="1">
              <a:solidFill>
                <a:schemeClr val="dk1"/>
              </a:solidFill>
            </a:endParaRPr>
          </a:p>
          <a:p>
            <a:pPr indent="0" lvl="0" marL="0" rtl="0" algn="l">
              <a:lnSpc>
                <a:spcPct val="100000"/>
              </a:lnSpc>
              <a:spcBef>
                <a:spcPts val="3000"/>
              </a:spcBef>
              <a:spcAft>
                <a:spcPts val="0"/>
              </a:spcAft>
              <a:buClr>
                <a:schemeClr val="dk1"/>
              </a:buClr>
              <a:buSzPts val="1100"/>
              <a:buFont typeface="Arial"/>
              <a:buNone/>
            </a:pPr>
            <a:r>
              <a:rPr lang="en">
                <a:solidFill>
                  <a:schemeClr val="dk1"/>
                </a:solidFill>
              </a:rPr>
              <a:t>T</a:t>
            </a:r>
            <a:r>
              <a:rPr lang="en">
                <a:solidFill>
                  <a:schemeClr val="dk1"/>
                </a:solidFill>
              </a:rPr>
              <a:t>ype this line of code into the interactions area and hit Enter: </a:t>
            </a:r>
            <a:r>
              <a:rPr lang="en">
                <a:solidFill>
                  <a:schemeClr val="dk1"/>
                </a:solidFill>
                <a:highlight>
                  <a:srgbClr val="D9D9D9"/>
                </a:highlight>
              </a:rPr>
              <a:t>num-sqrt(16)</a:t>
            </a:r>
            <a:r>
              <a:rPr lang="en">
                <a:solidFill>
                  <a:schemeClr val="dk1"/>
                </a:solidFill>
              </a:rPr>
              <a:t>.</a:t>
            </a:r>
            <a:endParaRPr>
              <a:solidFill>
                <a:schemeClr val="dk1"/>
              </a:solidFill>
            </a:endParaRPr>
          </a:p>
          <a:p>
            <a:pPr indent="-330200" lvl="0" marL="457200" rtl="0" algn="l">
              <a:lnSpc>
                <a:spcPct val="100000"/>
              </a:lnSpc>
              <a:spcBef>
                <a:spcPts val="2000"/>
              </a:spcBef>
              <a:spcAft>
                <a:spcPts val="0"/>
              </a:spcAft>
              <a:buClr>
                <a:schemeClr val="dk1"/>
              </a:buClr>
              <a:buSzPts val="1600"/>
              <a:buAutoNum type="arabicPeriod"/>
            </a:pPr>
            <a:r>
              <a:rPr i="1" lang="en" sz="1600">
                <a:solidFill>
                  <a:schemeClr val="dk1"/>
                </a:solidFill>
              </a:rPr>
              <a:t>What is the name of this function?</a:t>
            </a:r>
            <a:endParaRPr i="1" sz="1600">
              <a:solidFill>
                <a:schemeClr val="dk1"/>
              </a:solidFill>
            </a:endParaRPr>
          </a:p>
          <a:p>
            <a:pPr indent="-330200" lvl="0" marL="457200" rtl="0" algn="l">
              <a:lnSpc>
                <a:spcPct val="100000"/>
              </a:lnSpc>
              <a:spcBef>
                <a:spcPts val="1000"/>
              </a:spcBef>
              <a:spcAft>
                <a:spcPts val="0"/>
              </a:spcAft>
              <a:buClr>
                <a:schemeClr val="dk1"/>
              </a:buClr>
              <a:buSzPts val="1600"/>
              <a:buAutoNum type="arabicPeriod"/>
            </a:pPr>
            <a:r>
              <a:rPr i="1" lang="en" sz="1600">
                <a:solidFill>
                  <a:schemeClr val="dk1"/>
                </a:solidFill>
              </a:rPr>
              <a:t>What do we think the expression </a:t>
            </a:r>
            <a:r>
              <a:rPr i="1" lang="en" sz="1600">
                <a:solidFill>
                  <a:schemeClr val="dk1"/>
                </a:solidFill>
                <a:highlight>
                  <a:srgbClr val="D9D9D9"/>
                </a:highlight>
              </a:rPr>
              <a:t>num-sqrt(16)</a:t>
            </a:r>
            <a:r>
              <a:rPr i="1" lang="en" sz="1600">
                <a:solidFill>
                  <a:schemeClr val="dk1"/>
                </a:solidFill>
              </a:rPr>
              <a:t> will evaluate to?</a:t>
            </a:r>
            <a:endParaRPr i="1" sz="1600">
              <a:solidFill>
                <a:schemeClr val="dk1"/>
              </a:solidFill>
            </a:endParaRPr>
          </a:p>
          <a:p>
            <a:pPr indent="-330200" lvl="0" marL="457200" rtl="0" algn="l">
              <a:lnSpc>
                <a:spcPct val="100000"/>
              </a:lnSpc>
              <a:spcBef>
                <a:spcPts val="1000"/>
              </a:spcBef>
              <a:spcAft>
                <a:spcPts val="0"/>
              </a:spcAft>
              <a:buClr>
                <a:schemeClr val="dk1"/>
              </a:buClr>
              <a:buSzPts val="1600"/>
              <a:buAutoNum type="arabicPeriod"/>
            </a:pPr>
            <a:r>
              <a:rPr i="1" lang="en" sz="1600">
                <a:solidFill>
                  <a:schemeClr val="dk1"/>
                </a:solidFill>
              </a:rPr>
              <a:t>What did the expression </a:t>
            </a:r>
            <a:r>
              <a:rPr i="1" lang="en" sz="1600">
                <a:solidFill>
                  <a:schemeClr val="dk1"/>
                </a:solidFill>
                <a:highlight>
                  <a:srgbClr val="D9D9D9"/>
                </a:highlight>
              </a:rPr>
              <a:t>num-sqrt(16)</a:t>
            </a:r>
            <a:r>
              <a:rPr i="1" lang="en" sz="1600">
                <a:solidFill>
                  <a:schemeClr val="dk1"/>
                </a:solidFill>
              </a:rPr>
              <a:t> evaluate to?</a:t>
            </a:r>
            <a:endParaRPr i="1" sz="1600">
              <a:solidFill>
                <a:schemeClr val="dk1"/>
              </a:solidFill>
            </a:endParaRPr>
          </a:p>
          <a:p>
            <a:pPr indent="-330200" lvl="0" marL="457200" rtl="0" algn="l">
              <a:lnSpc>
                <a:spcPct val="100000"/>
              </a:lnSpc>
              <a:spcBef>
                <a:spcPts val="1000"/>
              </a:spcBef>
              <a:spcAft>
                <a:spcPts val="0"/>
              </a:spcAft>
              <a:buClr>
                <a:schemeClr val="dk1"/>
              </a:buClr>
              <a:buSzPts val="1600"/>
              <a:buAutoNum type="arabicPeriod"/>
            </a:pPr>
            <a:r>
              <a:rPr i="1" lang="en" sz="1600">
                <a:solidFill>
                  <a:schemeClr val="dk1"/>
                </a:solidFill>
              </a:rPr>
              <a:t>Does the </a:t>
            </a:r>
            <a:r>
              <a:rPr i="1" lang="en" sz="1600">
                <a:solidFill>
                  <a:schemeClr val="dk1"/>
                </a:solidFill>
                <a:highlight>
                  <a:srgbClr val="D9D9D9"/>
                </a:highlight>
              </a:rPr>
              <a:t>num-sqrt</a:t>
            </a:r>
            <a:r>
              <a:rPr i="1" lang="en" sz="1600">
                <a:solidFill>
                  <a:schemeClr val="dk1"/>
                </a:solidFill>
              </a:rPr>
              <a:t> function produce Numbers? Strings? Booleans?</a:t>
            </a:r>
            <a:endParaRPr i="1" sz="1600">
              <a:solidFill>
                <a:schemeClr val="dk1"/>
              </a:solidFill>
            </a:endParaRPr>
          </a:p>
          <a:p>
            <a:pPr indent="-330200" lvl="0" marL="457200" rtl="0" algn="l">
              <a:lnSpc>
                <a:spcPct val="100000"/>
              </a:lnSpc>
              <a:spcBef>
                <a:spcPts val="1000"/>
              </a:spcBef>
              <a:spcAft>
                <a:spcPts val="1000"/>
              </a:spcAft>
              <a:buClr>
                <a:schemeClr val="dk1"/>
              </a:buClr>
              <a:buSzPts val="1600"/>
              <a:buAutoNum type="arabicPeriod"/>
            </a:pPr>
            <a:r>
              <a:rPr i="1" lang="en" sz="1600">
                <a:solidFill>
                  <a:schemeClr val="dk1"/>
                </a:solidFill>
              </a:rPr>
              <a:t>How many arguments does num-sqrt expect?</a:t>
            </a:r>
            <a:endParaRPr i="1" sz="1600">
              <a:solidFill>
                <a:schemeClr val="dk1"/>
              </a:solidFill>
            </a:endParaRPr>
          </a:p>
        </p:txBody>
      </p:sp>
      <p:sp>
        <p:nvSpPr>
          <p:cNvPr id="161" name="Google Shape;161;p32"/>
          <p:cNvSpPr txBox="1"/>
          <p:nvPr>
            <p:ph idx="1" type="body"/>
          </p:nvPr>
        </p:nvSpPr>
        <p:spPr>
          <a:xfrm>
            <a:off x="1748125" y="1063425"/>
            <a:ext cx="7296000" cy="33657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Type this line of code into the interactions area and hit Enter: </a:t>
            </a:r>
            <a:r>
              <a:rPr lang="en">
                <a:solidFill>
                  <a:schemeClr val="dk1"/>
                </a:solidFill>
                <a:highlight>
                  <a:srgbClr val="D9D9D9"/>
                </a:highlight>
              </a:rPr>
              <a:t>num-min(84, 140)</a:t>
            </a:r>
            <a:r>
              <a:rPr lang="en">
                <a:solidFill>
                  <a:schemeClr val="dk1"/>
                </a:solidFill>
              </a:rPr>
              <a:t>.</a:t>
            </a:r>
            <a:endParaRPr>
              <a:solidFill>
                <a:schemeClr val="dk1"/>
              </a:solidFill>
            </a:endParaRPr>
          </a:p>
          <a:p>
            <a:pPr indent="-317500" lvl="0" marL="457200" rtl="0" algn="l">
              <a:lnSpc>
                <a:spcPct val="100000"/>
              </a:lnSpc>
              <a:spcBef>
                <a:spcPts val="1000"/>
              </a:spcBef>
              <a:spcAft>
                <a:spcPts val="0"/>
              </a:spcAft>
              <a:buClr>
                <a:schemeClr val="dk1"/>
              </a:buClr>
              <a:buSzPts val="1400"/>
              <a:buAutoNum type="arabicPeriod"/>
            </a:pPr>
            <a:r>
              <a:rPr lang="en" sz="1600">
                <a:solidFill>
                  <a:schemeClr val="dk1"/>
                </a:solidFill>
              </a:rPr>
              <a:t>What is the name of this function?</a:t>
            </a:r>
            <a:endParaRPr sz="1600">
              <a:solidFill>
                <a:schemeClr val="dk1"/>
              </a:solidFill>
            </a:endParaRPr>
          </a:p>
          <a:p>
            <a:pPr indent="-317500" lvl="0" marL="457200" rtl="0" algn="l">
              <a:lnSpc>
                <a:spcPct val="100000"/>
              </a:lnSpc>
              <a:spcBef>
                <a:spcPts val="2000"/>
              </a:spcBef>
              <a:spcAft>
                <a:spcPts val="0"/>
              </a:spcAft>
              <a:buClr>
                <a:schemeClr val="dk1"/>
              </a:buClr>
              <a:buSzPts val="1400"/>
              <a:buAutoNum type="arabicPeriod"/>
            </a:pPr>
            <a:r>
              <a:rPr lang="en" sz="1600">
                <a:solidFill>
                  <a:schemeClr val="dk1"/>
                </a:solidFill>
              </a:rPr>
              <a:t>What did the expression num-min(16, 99) evaluate to?</a:t>
            </a:r>
            <a:endParaRPr sz="1600">
              <a:solidFill>
                <a:schemeClr val="dk1"/>
              </a:solidFill>
            </a:endParaRPr>
          </a:p>
          <a:p>
            <a:pPr indent="-317500" lvl="0" marL="457200" rtl="0" algn="l">
              <a:lnSpc>
                <a:spcPct val="100000"/>
              </a:lnSpc>
              <a:spcBef>
                <a:spcPts val="2000"/>
              </a:spcBef>
              <a:spcAft>
                <a:spcPts val="0"/>
              </a:spcAft>
              <a:buClr>
                <a:schemeClr val="dk1"/>
              </a:buClr>
              <a:buSzPts val="1400"/>
              <a:buAutoNum type="arabicPeriod"/>
            </a:pPr>
            <a:r>
              <a:rPr lang="en" sz="1600">
                <a:solidFill>
                  <a:schemeClr val="dk1"/>
                </a:solidFill>
              </a:rPr>
              <a:t>Does the num-min function produce Numbers? Strings? Booleans?</a:t>
            </a:r>
            <a:endParaRPr sz="1600">
              <a:solidFill>
                <a:schemeClr val="dk1"/>
              </a:solidFill>
            </a:endParaRPr>
          </a:p>
          <a:p>
            <a:pPr indent="-317500" lvl="0" marL="457200" rtl="0" algn="l">
              <a:lnSpc>
                <a:spcPct val="100000"/>
              </a:lnSpc>
              <a:spcBef>
                <a:spcPts val="2000"/>
              </a:spcBef>
              <a:spcAft>
                <a:spcPts val="0"/>
              </a:spcAft>
              <a:buClr>
                <a:schemeClr val="dk1"/>
              </a:buClr>
              <a:buSzPts val="1400"/>
              <a:buAutoNum type="arabicPeriod"/>
            </a:pPr>
            <a:r>
              <a:rPr lang="en" sz="1600">
                <a:solidFill>
                  <a:schemeClr val="dk1"/>
                </a:solidFill>
              </a:rPr>
              <a:t>How many arguments does num-min expect?</a:t>
            </a:r>
            <a:endParaRPr sz="1600">
              <a:solidFill>
                <a:schemeClr val="dk1"/>
              </a:solidFill>
            </a:endParaRPr>
          </a:p>
          <a:p>
            <a:pPr indent="-317500" lvl="0" marL="457200" rtl="0" algn="l">
              <a:lnSpc>
                <a:spcPct val="100000"/>
              </a:lnSpc>
              <a:spcBef>
                <a:spcPts val="2000"/>
              </a:spcBef>
              <a:spcAft>
                <a:spcPts val="2000"/>
              </a:spcAft>
              <a:buClr>
                <a:schemeClr val="dk1"/>
              </a:buClr>
              <a:buSzPts val="1400"/>
              <a:buAutoNum type="arabicPeriod"/>
            </a:pPr>
            <a:r>
              <a:rPr lang="en" sz="1600">
                <a:solidFill>
                  <a:schemeClr val="dk1"/>
                </a:solidFill>
              </a:rPr>
              <a:t>What happens if we forget to include a comma between our numbers?</a:t>
            </a:r>
            <a:endParaRPr sz="1600">
              <a:solidFill>
                <a:schemeClr val="dk1"/>
              </a:solidFill>
            </a:endParaRPr>
          </a:p>
        </p:txBody>
      </p:sp>
      <p:sp>
        <p:nvSpPr>
          <p:cNvPr id="162" name="Google Shape;162;p32"/>
          <p:cNvSpPr/>
          <p:nvPr/>
        </p:nvSpPr>
        <p:spPr>
          <a:xfrm>
            <a:off x="1257900" y="986075"/>
            <a:ext cx="7786200" cy="3673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chemeClr val="dk1"/>
                </a:solidFill>
                <a:latin typeface="Century Gothic"/>
                <a:ea typeface="Century Gothic"/>
                <a:cs typeface="Century Gothic"/>
                <a:sym typeface="Century Gothic"/>
              </a:rPr>
              <a:t>Open your saved Animals Starter file. </a:t>
            </a:r>
            <a:endParaRPr i="1" sz="2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i="1" sz="6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rPr i="1" lang="en" sz="1600">
                <a:solidFill>
                  <a:schemeClr val="dk1"/>
                </a:solidFill>
                <a:latin typeface="Century Gothic"/>
                <a:ea typeface="Century Gothic"/>
                <a:cs typeface="Century Gothic"/>
                <a:sym typeface="Century Gothic"/>
              </a:rPr>
              <a:t>If you don’t have one, click </a:t>
            </a:r>
            <a:r>
              <a:rPr i="1" lang="en" sz="1600" u="sng">
                <a:solidFill>
                  <a:schemeClr val="accent5"/>
                </a:solidFill>
                <a:latin typeface="Century Gothic"/>
                <a:ea typeface="Century Gothic"/>
                <a:cs typeface="Century Gothic"/>
                <a:sym typeface="Century Gothic"/>
                <a:hlinkClick r:id="rId3">
                  <a:extLst>
                    <a:ext uri="{A12FA001-AC4F-418D-AE19-62706E023703}">
                      <ahyp:hlinkClr val="tx"/>
                    </a:ext>
                  </a:extLst>
                </a:hlinkClick>
              </a:rPr>
              <a:t>here</a:t>
            </a:r>
            <a:r>
              <a:rPr i="1" lang="en" sz="1600">
                <a:solidFill>
                  <a:schemeClr val="dk1"/>
                </a:solidFill>
                <a:latin typeface="Century Gothic"/>
                <a:ea typeface="Century Gothic"/>
                <a:cs typeface="Century Gothic"/>
                <a:sym typeface="Century Gothic"/>
              </a:rPr>
              <a:t>.</a:t>
            </a:r>
            <a:endParaRPr i="1" sz="16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i="1" sz="16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 sz="1300">
                <a:latin typeface="Lato"/>
                <a:ea typeface="Lato"/>
                <a:cs typeface="Lato"/>
                <a:sym typeface="Lato"/>
              </a:rPr>
              <a:t>T</a:t>
            </a:r>
            <a:r>
              <a:rPr lang="en" sz="1700">
                <a:latin typeface="Lato"/>
                <a:ea typeface="Lato"/>
                <a:cs typeface="Lato"/>
                <a:sym typeface="Lato"/>
              </a:rPr>
              <a:t>ype this line of code into the interactions area and hit Enter</a:t>
            </a:r>
            <a:r>
              <a:rPr lang="en" sz="1600">
                <a:solidFill>
                  <a:srgbClr val="75328A"/>
                </a:solidFill>
                <a:latin typeface="Lato"/>
                <a:ea typeface="Lato"/>
                <a:cs typeface="Lato"/>
                <a:sym typeface="Lato"/>
              </a:rPr>
              <a:t>: </a:t>
            </a:r>
            <a:r>
              <a:rPr lang="en" sz="1750">
                <a:solidFill>
                  <a:schemeClr val="dk1"/>
                </a:solidFill>
                <a:highlight>
                  <a:srgbClr val="EFEFEF"/>
                </a:highlight>
                <a:latin typeface="Courier New"/>
                <a:ea typeface="Courier New"/>
                <a:cs typeface="Courier New"/>
                <a:sym typeface="Courier New"/>
              </a:rPr>
              <a:t>num-sqrt(16)</a:t>
            </a:r>
            <a:endParaRPr i="1" sz="20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i="1" sz="2000">
              <a:solidFill>
                <a:schemeClr val="dk1"/>
              </a:solidFill>
              <a:latin typeface="Century Gothic"/>
              <a:ea typeface="Century Gothic"/>
              <a:cs typeface="Century Gothic"/>
              <a:sym typeface="Century Gothic"/>
            </a:endParaRPr>
          </a:p>
          <a:p>
            <a:pPr indent="-342900" lvl="0" marL="6731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What is the name of this function?</a:t>
            </a:r>
            <a:endParaRPr sz="1800">
              <a:latin typeface="Lato"/>
              <a:ea typeface="Lato"/>
              <a:cs typeface="Lato"/>
              <a:sym typeface="Lato"/>
            </a:endParaRPr>
          </a:p>
          <a:p>
            <a:pPr indent="-304800" lvl="0" marL="673100" rtl="0" algn="l">
              <a:lnSpc>
                <a:spcPct val="115000"/>
              </a:lnSpc>
              <a:spcBef>
                <a:spcPts val="0"/>
              </a:spcBef>
              <a:spcAft>
                <a:spcPts val="0"/>
              </a:spcAft>
              <a:buClr>
                <a:srgbClr val="000000"/>
              </a:buClr>
              <a:buSzPts val="1200"/>
              <a:buFont typeface="Lato"/>
              <a:buChar char="●"/>
            </a:pPr>
            <a:r>
              <a:rPr lang="en" sz="1800">
                <a:latin typeface="Lato"/>
                <a:ea typeface="Lato"/>
                <a:cs typeface="Lato"/>
                <a:sym typeface="Lato"/>
              </a:rPr>
              <a:t>What do we think the expression </a:t>
            </a:r>
            <a:r>
              <a:rPr lang="en" sz="1750">
                <a:highlight>
                  <a:srgbClr val="EFEFEF"/>
                </a:highlight>
                <a:latin typeface="Courier New"/>
                <a:ea typeface="Courier New"/>
                <a:cs typeface="Courier New"/>
                <a:sym typeface="Courier New"/>
              </a:rPr>
              <a:t>num-sqrt(16)</a:t>
            </a:r>
            <a:r>
              <a:rPr lang="en" sz="1800">
                <a:latin typeface="Lato"/>
                <a:ea typeface="Lato"/>
                <a:cs typeface="Lato"/>
                <a:sym typeface="Lato"/>
              </a:rPr>
              <a:t> will evaluate to?</a:t>
            </a:r>
            <a:endParaRPr sz="1800">
              <a:latin typeface="Lato"/>
              <a:ea typeface="Lato"/>
              <a:cs typeface="Lato"/>
              <a:sym typeface="Lato"/>
            </a:endParaRPr>
          </a:p>
          <a:p>
            <a:pPr indent="-304800" lvl="0" marL="673100" rtl="0" algn="l">
              <a:lnSpc>
                <a:spcPct val="115000"/>
              </a:lnSpc>
              <a:spcBef>
                <a:spcPts val="0"/>
              </a:spcBef>
              <a:spcAft>
                <a:spcPts val="0"/>
              </a:spcAft>
              <a:buClr>
                <a:srgbClr val="000000"/>
              </a:buClr>
              <a:buSzPts val="1200"/>
              <a:buFont typeface="Lato"/>
              <a:buChar char="●"/>
            </a:pPr>
            <a:r>
              <a:rPr lang="en" sz="1800">
                <a:latin typeface="Lato"/>
                <a:ea typeface="Lato"/>
                <a:cs typeface="Lato"/>
                <a:sym typeface="Lato"/>
              </a:rPr>
              <a:t>What did the expression </a:t>
            </a:r>
            <a:r>
              <a:rPr lang="en" sz="1750">
                <a:solidFill>
                  <a:schemeClr val="dk1"/>
                </a:solidFill>
                <a:highlight>
                  <a:srgbClr val="EFEFEF"/>
                </a:highlight>
                <a:latin typeface="Courier New"/>
                <a:ea typeface="Courier New"/>
                <a:cs typeface="Courier New"/>
                <a:sym typeface="Courier New"/>
              </a:rPr>
              <a:t>num-sqrt(16)</a:t>
            </a:r>
            <a:r>
              <a:rPr lang="en" sz="1800">
                <a:latin typeface="Lato"/>
                <a:ea typeface="Lato"/>
                <a:cs typeface="Lato"/>
                <a:sym typeface="Lato"/>
              </a:rPr>
              <a:t> evaluate to?</a:t>
            </a:r>
            <a:endParaRPr sz="1800">
              <a:latin typeface="Lato"/>
              <a:ea typeface="Lato"/>
              <a:cs typeface="Lato"/>
              <a:sym typeface="Lato"/>
            </a:endParaRPr>
          </a:p>
          <a:p>
            <a:pPr indent="-304800" lvl="0" marL="673100" rtl="0" algn="l">
              <a:lnSpc>
                <a:spcPct val="115000"/>
              </a:lnSpc>
              <a:spcBef>
                <a:spcPts val="0"/>
              </a:spcBef>
              <a:spcAft>
                <a:spcPts val="0"/>
              </a:spcAft>
              <a:buClr>
                <a:srgbClr val="000000"/>
              </a:buClr>
              <a:buSzPts val="1200"/>
              <a:buFont typeface="Lato"/>
              <a:buChar char="●"/>
            </a:pPr>
            <a:r>
              <a:rPr lang="en" sz="1800">
                <a:latin typeface="Lato"/>
                <a:ea typeface="Lato"/>
                <a:cs typeface="Lato"/>
                <a:sym typeface="Lato"/>
              </a:rPr>
              <a:t>Does the </a:t>
            </a:r>
            <a:r>
              <a:rPr lang="en" sz="1750">
                <a:solidFill>
                  <a:schemeClr val="dk1"/>
                </a:solidFill>
                <a:highlight>
                  <a:srgbClr val="EFEFEF"/>
                </a:highlight>
                <a:latin typeface="Courier New"/>
                <a:ea typeface="Courier New"/>
                <a:cs typeface="Courier New"/>
                <a:sym typeface="Courier New"/>
              </a:rPr>
              <a:t>num-sqrt</a:t>
            </a:r>
            <a:r>
              <a:rPr lang="en" sz="1800">
                <a:latin typeface="Lato"/>
                <a:ea typeface="Lato"/>
                <a:cs typeface="Lato"/>
                <a:sym typeface="Lato"/>
              </a:rPr>
              <a:t>  function produce Numbers? Strings? Booleans?</a:t>
            </a:r>
            <a:endParaRPr sz="1800">
              <a:latin typeface="Lato"/>
              <a:ea typeface="Lato"/>
              <a:cs typeface="Lato"/>
              <a:sym typeface="Lato"/>
            </a:endParaRPr>
          </a:p>
          <a:p>
            <a:pPr indent="-304800" lvl="0" marL="673100" rtl="0" algn="l">
              <a:lnSpc>
                <a:spcPct val="115000"/>
              </a:lnSpc>
              <a:spcBef>
                <a:spcPts val="0"/>
              </a:spcBef>
              <a:spcAft>
                <a:spcPts val="0"/>
              </a:spcAft>
              <a:buClr>
                <a:srgbClr val="000000"/>
              </a:buClr>
              <a:buSzPts val="1200"/>
              <a:buFont typeface="Lato"/>
              <a:buChar char="●"/>
            </a:pPr>
            <a:r>
              <a:rPr lang="en" sz="1800">
                <a:latin typeface="Lato"/>
                <a:ea typeface="Lato"/>
                <a:cs typeface="Lato"/>
                <a:sym typeface="Lato"/>
              </a:rPr>
              <a:t>How many </a:t>
            </a:r>
            <a:r>
              <a:rPr b="1" i="1" lang="en" sz="1800">
                <a:latin typeface="Lato"/>
                <a:ea typeface="Lato"/>
                <a:cs typeface="Lato"/>
                <a:sym typeface="Lato"/>
              </a:rPr>
              <a:t>arguments</a:t>
            </a:r>
            <a:r>
              <a:rPr lang="en" sz="1800">
                <a:latin typeface="Lato"/>
                <a:ea typeface="Lato"/>
                <a:cs typeface="Lato"/>
                <a:sym typeface="Lato"/>
              </a:rPr>
              <a:t> does </a:t>
            </a:r>
            <a:r>
              <a:rPr lang="en" sz="1750">
                <a:solidFill>
                  <a:schemeClr val="dk1"/>
                </a:solidFill>
                <a:highlight>
                  <a:srgbClr val="EFEFEF"/>
                </a:highlight>
                <a:latin typeface="Courier New"/>
                <a:ea typeface="Courier New"/>
                <a:cs typeface="Courier New"/>
                <a:sym typeface="Courier New"/>
              </a:rPr>
              <a:t>num-sqrt</a:t>
            </a:r>
            <a:r>
              <a:rPr lang="en" sz="1800">
                <a:latin typeface="Lato"/>
                <a:ea typeface="Lato"/>
                <a:cs typeface="Lato"/>
                <a:sym typeface="Lato"/>
              </a:rPr>
              <a:t> expect?</a:t>
            </a:r>
            <a:endParaRPr sz="1800">
              <a:latin typeface="Lato"/>
              <a:ea typeface="Lato"/>
              <a:cs typeface="Lato"/>
              <a:sym typeface="Lato"/>
            </a:endParaRPr>
          </a:p>
          <a:p>
            <a:pPr indent="0" lvl="0" marL="0" rtl="0" algn="l">
              <a:lnSpc>
                <a:spcPct val="115000"/>
              </a:lnSpc>
              <a:spcBef>
                <a:spcPts val="0"/>
              </a:spcBef>
              <a:spcAft>
                <a:spcPts val="1600"/>
              </a:spcAft>
              <a:buNone/>
            </a:pPr>
            <a:r>
              <a:t/>
            </a:r>
            <a:endParaRPr/>
          </a:p>
        </p:txBody>
      </p:sp>
      <p:pic>
        <p:nvPicPr>
          <p:cNvPr id="163" name="Google Shape;163;p32">
            <a:hlinkClick r:id="rId4"/>
          </p:cNvPr>
          <p:cNvPicPr preferRelativeResize="0"/>
          <p:nvPr/>
        </p:nvPicPr>
        <p:blipFill>
          <a:blip r:embed="rId5">
            <a:alphaModFix/>
          </a:blip>
          <a:stretch>
            <a:fillRect/>
          </a:stretch>
        </p:blipFill>
        <p:spPr>
          <a:xfrm>
            <a:off x="0" y="4429125"/>
            <a:ext cx="9144000" cy="714375"/>
          </a:xfrm>
          <a:prstGeom prst="rect">
            <a:avLst/>
          </a:prstGeom>
          <a:noFill/>
          <a:ln>
            <a:noFill/>
          </a:ln>
        </p:spPr>
      </p:pic>
      <p:sp>
        <p:nvSpPr>
          <p:cNvPr id="164" name="Google Shape;164;p32">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70" name="Google Shape;170;p33"/>
          <p:cNvSpPr txBox="1"/>
          <p:nvPr>
            <p:ph idx="1" type="body"/>
          </p:nvPr>
        </p:nvSpPr>
        <p:spPr>
          <a:xfrm>
            <a:off x="1748125" y="1063425"/>
            <a:ext cx="7296000" cy="315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Applying functions in Pyret works the </a:t>
            </a:r>
            <a:r>
              <a:rPr i="1" lang="en">
                <a:solidFill>
                  <a:schemeClr val="dk1"/>
                </a:solidFill>
              </a:rPr>
              <a:t>exact same way!</a:t>
            </a:r>
            <a:endParaRPr i="1">
              <a:solidFill>
                <a:schemeClr val="dk1"/>
              </a:solidFill>
            </a:endParaRPr>
          </a:p>
          <a:p>
            <a:pPr indent="0" lvl="0" marL="0" rtl="0" algn="l">
              <a:lnSpc>
                <a:spcPct val="100000"/>
              </a:lnSpc>
              <a:spcBef>
                <a:spcPts val="3000"/>
              </a:spcBef>
              <a:spcAft>
                <a:spcPts val="0"/>
              </a:spcAft>
              <a:buClr>
                <a:schemeClr val="dk1"/>
              </a:buClr>
              <a:buSzPts val="1100"/>
              <a:buFont typeface="Arial"/>
              <a:buNone/>
            </a:pPr>
            <a:r>
              <a:rPr lang="en">
                <a:solidFill>
                  <a:schemeClr val="dk1"/>
                </a:solidFill>
              </a:rPr>
              <a:t>Type this line of code into the interactions area and hit Enter: </a:t>
            </a:r>
            <a:r>
              <a:rPr lang="en">
                <a:solidFill>
                  <a:schemeClr val="dk1"/>
                </a:solidFill>
                <a:highlight>
                  <a:srgbClr val="D9D9D9"/>
                </a:highlight>
              </a:rPr>
              <a:t>num-sqrt(16)</a:t>
            </a:r>
            <a:r>
              <a:rPr lang="en">
                <a:solidFill>
                  <a:schemeClr val="dk1"/>
                </a:solidFill>
              </a:rPr>
              <a:t>.</a:t>
            </a:r>
            <a:endParaRPr>
              <a:solidFill>
                <a:schemeClr val="dk1"/>
              </a:solidFill>
            </a:endParaRPr>
          </a:p>
          <a:p>
            <a:pPr indent="-330200" lvl="0" marL="457200" rtl="0" algn="l">
              <a:lnSpc>
                <a:spcPct val="100000"/>
              </a:lnSpc>
              <a:spcBef>
                <a:spcPts val="2000"/>
              </a:spcBef>
              <a:spcAft>
                <a:spcPts val="0"/>
              </a:spcAft>
              <a:buClr>
                <a:schemeClr val="dk1"/>
              </a:buClr>
              <a:buSzPts val="1600"/>
              <a:buAutoNum type="arabicPeriod"/>
            </a:pPr>
            <a:r>
              <a:rPr i="1" lang="en" sz="1600">
                <a:solidFill>
                  <a:schemeClr val="dk1"/>
                </a:solidFill>
              </a:rPr>
              <a:t>What is the name of this function?</a:t>
            </a:r>
            <a:endParaRPr i="1" sz="1600">
              <a:solidFill>
                <a:schemeClr val="dk1"/>
              </a:solidFill>
            </a:endParaRPr>
          </a:p>
          <a:p>
            <a:pPr indent="-330200" lvl="0" marL="457200" rtl="0" algn="l">
              <a:lnSpc>
                <a:spcPct val="100000"/>
              </a:lnSpc>
              <a:spcBef>
                <a:spcPts val="1000"/>
              </a:spcBef>
              <a:spcAft>
                <a:spcPts val="0"/>
              </a:spcAft>
              <a:buClr>
                <a:schemeClr val="dk1"/>
              </a:buClr>
              <a:buSzPts val="1600"/>
              <a:buAutoNum type="arabicPeriod"/>
            </a:pPr>
            <a:r>
              <a:rPr i="1" lang="en" sz="1600">
                <a:solidFill>
                  <a:schemeClr val="dk1"/>
                </a:solidFill>
              </a:rPr>
              <a:t>What do we think the expression </a:t>
            </a:r>
            <a:r>
              <a:rPr i="1" lang="en" sz="1600">
                <a:solidFill>
                  <a:schemeClr val="dk1"/>
                </a:solidFill>
                <a:highlight>
                  <a:srgbClr val="D9D9D9"/>
                </a:highlight>
              </a:rPr>
              <a:t>num-sqrt(16)</a:t>
            </a:r>
            <a:r>
              <a:rPr i="1" lang="en" sz="1600">
                <a:solidFill>
                  <a:schemeClr val="dk1"/>
                </a:solidFill>
              </a:rPr>
              <a:t> will evaluate to?</a:t>
            </a:r>
            <a:endParaRPr i="1" sz="1600">
              <a:solidFill>
                <a:schemeClr val="dk1"/>
              </a:solidFill>
            </a:endParaRPr>
          </a:p>
          <a:p>
            <a:pPr indent="-330200" lvl="0" marL="457200" rtl="0" algn="l">
              <a:lnSpc>
                <a:spcPct val="100000"/>
              </a:lnSpc>
              <a:spcBef>
                <a:spcPts val="1000"/>
              </a:spcBef>
              <a:spcAft>
                <a:spcPts val="0"/>
              </a:spcAft>
              <a:buClr>
                <a:schemeClr val="dk1"/>
              </a:buClr>
              <a:buSzPts val="1600"/>
              <a:buAutoNum type="arabicPeriod"/>
            </a:pPr>
            <a:r>
              <a:rPr i="1" lang="en" sz="1600">
                <a:solidFill>
                  <a:schemeClr val="dk1"/>
                </a:solidFill>
              </a:rPr>
              <a:t>What did the expression </a:t>
            </a:r>
            <a:r>
              <a:rPr i="1" lang="en" sz="1600">
                <a:solidFill>
                  <a:schemeClr val="dk1"/>
                </a:solidFill>
                <a:highlight>
                  <a:srgbClr val="D9D9D9"/>
                </a:highlight>
              </a:rPr>
              <a:t>num-sqrt(16)</a:t>
            </a:r>
            <a:r>
              <a:rPr i="1" lang="en" sz="1600">
                <a:solidFill>
                  <a:schemeClr val="dk1"/>
                </a:solidFill>
              </a:rPr>
              <a:t> evaluate to?</a:t>
            </a:r>
            <a:endParaRPr i="1" sz="1600">
              <a:solidFill>
                <a:schemeClr val="dk1"/>
              </a:solidFill>
            </a:endParaRPr>
          </a:p>
          <a:p>
            <a:pPr indent="-330200" lvl="0" marL="457200" rtl="0" algn="l">
              <a:lnSpc>
                <a:spcPct val="100000"/>
              </a:lnSpc>
              <a:spcBef>
                <a:spcPts val="1000"/>
              </a:spcBef>
              <a:spcAft>
                <a:spcPts val="0"/>
              </a:spcAft>
              <a:buClr>
                <a:schemeClr val="dk1"/>
              </a:buClr>
              <a:buSzPts val="1600"/>
              <a:buAutoNum type="arabicPeriod"/>
            </a:pPr>
            <a:r>
              <a:rPr i="1" lang="en" sz="1600">
                <a:solidFill>
                  <a:schemeClr val="dk1"/>
                </a:solidFill>
              </a:rPr>
              <a:t>Does the </a:t>
            </a:r>
            <a:r>
              <a:rPr i="1" lang="en" sz="1600">
                <a:solidFill>
                  <a:schemeClr val="dk1"/>
                </a:solidFill>
                <a:highlight>
                  <a:srgbClr val="D9D9D9"/>
                </a:highlight>
              </a:rPr>
              <a:t>num-sqrt</a:t>
            </a:r>
            <a:r>
              <a:rPr i="1" lang="en" sz="1600">
                <a:solidFill>
                  <a:schemeClr val="dk1"/>
                </a:solidFill>
              </a:rPr>
              <a:t> function produce Numbers? Strings? Booleans?</a:t>
            </a:r>
            <a:endParaRPr i="1" sz="1600">
              <a:solidFill>
                <a:schemeClr val="dk1"/>
              </a:solidFill>
            </a:endParaRPr>
          </a:p>
          <a:p>
            <a:pPr indent="-330200" lvl="0" marL="457200" rtl="0" algn="l">
              <a:lnSpc>
                <a:spcPct val="100000"/>
              </a:lnSpc>
              <a:spcBef>
                <a:spcPts val="1000"/>
              </a:spcBef>
              <a:spcAft>
                <a:spcPts val="1000"/>
              </a:spcAft>
              <a:buClr>
                <a:schemeClr val="dk1"/>
              </a:buClr>
              <a:buSzPts val="1600"/>
              <a:buAutoNum type="arabicPeriod"/>
            </a:pPr>
            <a:r>
              <a:rPr i="1" lang="en" sz="1600">
                <a:solidFill>
                  <a:schemeClr val="dk1"/>
                </a:solidFill>
              </a:rPr>
              <a:t>How many arguments does num-sqrt expect?</a:t>
            </a:r>
            <a:endParaRPr i="1" sz="1600">
              <a:solidFill>
                <a:schemeClr val="dk1"/>
              </a:solidFill>
            </a:endParaRPr>
          </a:p>
        </p:txBody>
      </p:sp>
      <p:sp>
        <p:nvSpPr>
          <p:cNvPr id="171" name="Google Shape;171;p33"/>
          <p:cNvSpPr txBox="1"/>
          <p:nvPr>
            <p:ph idx="1" type="body"/>
          </p:nvPr>
        </p:nvSpPr>
        <p:spPr>
          <a:xfrm>
            <a:off x="1748125" y="1063425"/>
            <a:ext cx="7296000" cy="33657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Type this line of code into the interactions area and hit Enter: </a:t>
            </a:r>
            <a:r>
              <a:rPr lang="en">
                <a:solidFill>
                  <a:schemeClr val="dk1"/>
                </a:solidFill>
                <a:highlight>
                  <a:srgbClr val="D9D9D9"/>
                </a:highlight>
                <a:latin typeface="Courier New"/>
                <a:ea typeface="Courier New"/>
                <a:cs typeface="Courier New"/>
                <a:sym typeface="Courier New"/>
              </a:rPr>
              <a:t>num-min(84, 140)</a:t>
            </a:r>
            <a:r>
              <a:rPr lang="en">
                <a:solidFill>
                  <a:schemeClr val="dk1"/>
                </a:solidFill>
              </a:rPr>
              <a:t>.</a:t>
            </a:r>
            <a:endParaRPr>
              <a:solidFill>
                <a:schemeClr val="dk1"/>
              </a:solidFill>
            </a:endParaRPr>
          </a:p>
          <a:p>
            <a:pPr indent="-317500" lvl="0" marL="457200" rtl="0" algn="l">
              <a:lnSpc>
                <a:spcPct val="100000"/>
              </a:lnSpc>
              <a:spcBef>
                <a:spcPts val="1000"/>
              </a:spcBef>
              <a:spcAft>
                <a:spcPts val="0"/>
              </a:spcAft>
              <a:buClr>
                <a:schemeClr val="dk1"/>
              </a:buClr>
              <a:buSzPts val="1400"/>
              <a:buAutoNum type="arabicPeriod"/>
            </a:pPr>
            <a:r>
              <a:rPr lang="en" sz="1600">
                <a:solidFill>
                  <a:schemeClr val="dk1"/>
                </a:solidFill>
              </a:rPr>
              <a:t>What is the name of this function?</a:t>
            </a:r>
            <a:endParaRPr sz="1600">
              <a:solidFill>
                <a:schemeClr val="dk1"/>
              </a:solidFill>
            </a:endParaRPr>
          </a:p>
          <a:p>
            <a:pPr indent="-317500" lvl="0" marL="457200" rtl="0" algn="l">
              <a:lnSpc>
                <a:spcPct val="100000"/>
              </a:lnSpc>
              <a:spcBef>
                <a:spcPts val="2000"/>
              </a:spcBef>
              <a:spcAft>
                <a:spcPts val="0"/>
              </a:spcAft>
              <a:buClr>
                <a:schemeClr val="dk1"/>
              </a:buClr>
              <a:buSzPts val="1400"/>
              <a:buAutoNum type="arabicPeriod"/>
            </a:pPr>
            <a:r>
              <a:rPr lang="en" sz="1600">
                <a:solidFill>
                  <a:schemeClr val="dk1"/>
                </a:solidFill>
              </a:rPr>
              <a:t>What did the expression </a:t>
            </a:r>
            <a:r>
              <a:rPr lang="en" sz="1600">
                <a:solidFill>
                  <a:schemeClr val="dk1"/>
                </a:solidFill>
                <a:latin typeface="Courier New"/>
                <a:ea typeface="Courier New"/>
                <a:cs typeface="Courier New"/>
                <a:sym typeface="Courier New"/>
              </a:rPr>
              <a:t>num-min(84, 140)</a:t>
            </a:r>
            <a:r>
              <a:rPr lang="en" sz="1600">
                <a:solidFill>
                  <a:schemeClr val="dk1"/>
                </a:solidFill>
              </a:rPr>
              <a:t> evaluate to?</a:t>
            </a:r>
            <a:endParaRPr sz="1600">
              <a:solidFill>
                <a:schemeClr val="dk1"/>
              </a:solidFill>
            </a:endParaRPr>
          </a:p>
          <a:p>
            <a:pPr indent="-317500" lvl="0" marL="457200" rtl="0" algn="l">
              <a:lnSpc>
                <a:spcPct val="100000"/>
              </a:lnSpc>
              <a:spcBef>
                <a:spcPts val="2000"/>
              </a:spcBef>
              <a:spcAft>
                <a:spcPts val="0"/>
              </a:spcAft>
              <a:buClr>
                <a:schemeClr val="dk1"/>
              </a:buClr>
              <a:buSzPts val="1400"/>
              <a:buAutoNum type="arabicPeriod"/>
            </a:pPr>
            <a:r>
              <a:rPr lang="en" sz="1600">
                <a:solidFill>
                  <a:schemeClr val="dk1"/>
                </a:solidFill>
              </a:rPr>
              <a:t>Does the </a:t>
            </a:r>
            <a:r>
              <a:rPr lang="en" sz="1600">
                <a:solidFill>
                  <a:schemeClr val="dk1"/>
                </a:solidFill>
                <a:latin typeface="Courier New"/>
                <a:ea typeface="Courier New"/>
                <a:cs typeface="Courier New"/>
                <a:sym typeface="Courier New"/>
              </a:rPr>
              <a:t>num-min</a:t>
            </a:r>
            <a:r>
              <a:rPr lang="en" sz="1600">
                <a:solidFill>
                  <a:schemeClr val="dk1"/>
                </a:solidFill>
              </a:rPr>
              <a:t> function produce Numbers? Strings? Booleans?</a:t>
            </a:r>
            <a:endParaRPr sz="1600">
              <a:solidFill>
                <a:schemeClr val="dk1"/>
              </a:solidFill>
            </a:endParaRPr>
          </a:p>
          <a:p>
            <a:pPr indent="-317500" lvl="0" marL="457200" rtl="0" algn="l">
              <a:lnSpc>
                <a:spcPct val="100000"/>
              </a:lnSpc>
              <a:spcBef>
                <a:spcPts val="2000"/>
              </a:spcBef>
              <a:spcAft>
                <a:spcPts val="0"/>
              </a:spcAft>
              <a:buClr>
                <a:schemeClr val="dk1"/>
              </a:buClr>
              <a:buSzPts val="1400"/>
              <a:buAutoNum type="arabicPeriod"/>
            </a:pPr>
            <a:r>
              <a:rPr lang="en" sz="1600">
                <a:solidFill>
                  <a:schemeClr val="dk1"/>
                </a:solidFill>
              </a:rPr>
              <a:t>How many arguments does num-min expect?</a:t>
            </a:r>
            <a:endParaRPr sz="1600">
              <a:solidFill>
                <a:schemeClr val="dk1"/>
              </a:solidFill>
            </a:endParaRPr>
          </a:p>
          <a:p>
            <a:pPr indent="-317500" lvl="0" marL="457200" rtl="0" algn="l">
              <a:lnSpc>
                <a:spcPct val="100000"/>
              </a:lnSpc>
              <a:spcBef>
                <a:spcPts val="2000"/>
              </a:spcBef>
              <a:spcAft>
                <a:spcPts val="2000"/>
              </a:spcAft>
              <a:buClr>
                <a:schemeClr val="dk1"/>
              </a:buClr>
              <a:buSzPts val="1400"/>
              <a:buAutoNum type="arabicPeriod"/>
            </a:pPr>
            <a:r>
              <a:rPr lang="en" sz="1600">
                <a:solidFill>
                  <a:schemeClr val="dk1"/>
                </a:solidFill>
              </a:rPr>
              <a:t>What happens if we forget to include a comma between our numbers?</a:t>
            </a:r>
            <a:endParaRPr sz="1600">
              <a:solidFill>
                <a:schemeClr val="dk1"/>
              </a:solidFill>
            </a:endParaRPr>
          </a:p>
        </p:txBody>
      </p:sp>
      <p:pic>
        <p:nvPicPr>
          <p:cNvPr id="172" name="Google Shape;172;p33">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73" name="Google Shape;173;p3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79" name="Google Shape;179;p34"/>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160000"/>
              </a:lnSpc>
              <a:spcBef>
                <a:spcPts val="800"/>
              </a:spcBef>
              <a:spcAft>
                <a:spcPts val="0"/>
              </a:spcAft>
              <a:buClr>
                <a:schemeClr val="dk1"/>
              </a:buClr>
              <a:buSzPts val="1100"/>
              <a:buFont typeface="Arial"/>
              <a:buNone/>
            </a:pPr>
            <a:r>
              <a:rPr lang="en" sz="1900">
                <a:highlight>
                  <a:srgbClr val="FFFFFF"/>
                </a:highlight>
                <a:latin typeface="Lato"/>
                <a:ea typeface="Lato"/>
                <a:cs typeface="Lato"/>
                <a:sym typeface="Lato"/>
              </a:rPr>
              <a:t>Just like in math, functions can also be </a:t>
            </a:r>
            <a:r>
              <a:rPr i="1" lang="en" sz="1900">
                <a:highlight>
                  <a:srgbClr val="FFFFFF"/>
                </a:highlight>
                <a:latin typeface="Lato"/>
                <a:ea typeface="Lato"/>
                <a:cs typeface="Lato"/>
                <a:sym typeface="Lato"/>
              </a:rPr>
              <a:t>composed</a:t>
            </a:r>
            <a:r>
              <a:rPr lang="en" sz="1900">
                <a:highlight>
                  <a:srgbClr val="FFFFFF"/>
                </a:highlight>
                <a:latin typeface="Lato"/>
                <a:ea typeface="Lato"/>
                <a:cs typeface="Lato"/>
                <a:sym typeface="Lato"/>
              </a:rPr>
              <a:t> with one another. For example:</a:t>
            </a:r>
            <a:endParaRPr sz="1900">
              <a:highlight>
                <a:srgbClr val="FFFFFF"/>
              </a:highlight>
              <a:latin typeface="Lato"/>
              <a:ea typeface="Lato"/>
              <a:cs typeface="Lato"/>
              <a:sym typeface="Lato"/>
            </a:endParaRPr>
          </a:p>
          <a:p>
            <a:pPr indent="0" lvl="0" marL="165100" marR="165100" rtl="0" algn="l">
              <a:lnSpc>
                <a:spcPct val="100000"/>
              </a:lnSpc>
              <a:spcBef>
                <a:spcPts val="800"/>
              </a:spcBef>
              <a:spcAft>
                <a:spcPts val="0"/>
              </a:spcAft>
              <a:buClr>
                <a:schemeClr val="dk1"/>
              </a:buClr>
              <a:buSzPts val="1100"/>
              <a:buFont typeface="Arial"/>
              <a:buNone/>
            </a:pPr>
            <a:r>
              <a:rPr lang="en">
                <a:highlight>
                  <a:srgbClr val="F7F7F8"/>
                </a:highlight>
                <a:latin typeface="Courier New"/>
                <a:ea typeface="Courier New"/>
                <a:cs typeface="Courier New"/>
                <a:sym typeface="Courier New"/>
              </a:rPr>
              <a:t># take the minimum of 84 and 99, then take </a:t>
            </a:r>
            <a:endParaRPr>
              <a:highlight>
                <a:srgbClr val="F7F7F8"/>
              </a:highlight>
              <a:latin typeface="Courier New"/>
              <a:ea typeface="Courier New"/>
              <a:cs typeface="Courier New"/>
              <a:sym typeface="Courier New"/>
            </a:endParaRPr>
          </a:p>
          <a:p>
            <a:pPr indent="0" lvl="0" marL="165100" marR="165100" rtl="0" algn="l">
              <a:lnSpc>
                <a:spcPct val="100000"/>
              </a:lnSpc>
              <a:spcBef>
                <a:spcPts val="0"/>
              </a:spcBef>
              <a:spcAft>
                <a:spcPts val="0"/>
              </a:spcAft>
              <a:buClr>
                <a:schemeClr val="dk1"/>
              </a:buClr>
              <a:buSzPts val="1100"/>
              <a:buFont typeface="Arial"/>
              <a:buNone/>
            </a:pPr>
            <a:r>
              <a:rPr lang="en">
                <a:highlight>
                  <a:srgbClr val="F7F7F8"/>
                </a:highlight>
                <a:latin typeface="Courier New"/>
                <a:ea typeface="Courier New"/>
                <a:cs typeface="Courier New"/>
                <a:sym typeface="Courier New"/>
              </a:rPr>
              <a:t># the square root of the result</a:t>
            </a:r>
            <a:endParaRPr>
              <a:highlight>
                <a:srgbClr val="F7F7F8"/>
              </a:highlight>
              <a:latin typeface="Courier New"/>
              <a:ea typeface="Courier New"/>
              <a:cs typeface="Courier New"/>
              <a:sym typeface="Courier New"/>
            </a:endParaRPr>
          </a:p>
          <a:p>
            <a:pPr indent="0" lvl="0" marL="139700" marR="139700" rtl="0" algn="l">
              <a:lnSpc>
                <a:spcPct val="145000"/>
              </a:lnSpc>
              <a:spcBef>
                <a:spcPts val="1400"/>
              </a:spcBef>
              <a:spcAft>
                <a:spcPts val="0"/>
              </a:spcAft>
              <a:buClr>
                <a:schemeClr val="dk1"/>
              </a:buClr>
              <a:buSzPts val="1100"/>
              <a:buFont typeface="Arial"/>
              <a:buNone/>
            </a:pPr>
            <a:r>
              <a:rPr lang="en">
                <a:highlight>
                  <a:srgbClr val="F7F7F8"/>
                </a:highlight>
                <a:latin typeface="Courier New"/>
                <a:ea typeface="Courier New"/>
                <a:cs typeface="Courier New"/>
                <a:sym typeface="Courier New"/>
              </a:rPr>
              <a:t>num-sqrt(num-min(84, 99))</a:t>
            </a:r>
            <a:endParaRPr>
              <a:highlight>
                <a:srgbClr val="F7F7F8"/>
              </a:highlight>
              <a:latin typeface="Courier New"/>
              <a:ea typeface="Courier New"/>
              <a:cs typeface="Courier New"/>
              <a:sym typeface="Courier New"/>
            </a:endParaRPr>
          </a:p>
          <a:p>
            <a:pPr indent="0" lvl="0" marL="0" rtl="0" algn="l">
              <a:spcBef>
                <a:spcPts val="14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85" name="Google Shape;185;p35"/>
          <p:cNvSpPr txBox="1"/>
          <p:nvPr>
            <p:ph idx="1" type="body"/>
          </p:nvPr>
        </p:nvSpPr>
        <p:spPr>
          <a:xfrm>
            <a:off x="2015425" y="1411550"/>
            <a:ext cx="681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700"/>
              </a:spcBef>
              <a:spcAft>
                <a:spcPts val="0"/>
              </a:spcAft>
              <a:buNone/>
            </a:pPr>
            <a:r>
              <a:t/>
            </a:r>
            <a:endParaRPr>
              <a:solidFill>
                <a:schemeClr val="dk1"/>
              </a:solidFill>
              <a:latin typeface="Arial"/>
              <a:ea typeface="Arial"/>
              <a:cs typeface="Arial"/>
              <a:sym typeface="Arial"/>
            </a:endParaRPr>
          </a:p>
          <a:p>
            <a:pPr indent="0" lvl="0" marL="0" rtl="0" algn="l">
              <a:lnSpc>
                <a:spcPct val="100000"/>
              </a:lnSpc>
              <a:spcBef>
                <a:spcPts val="2000"/>
              </a:spcBef>
              <a:spcAft>
                <a:spcPts val="0"/>
              </a:spcAft>
              <a:buNone/>
            </a:pPr>
            <a:r>
              <a:rPr lang="en">
                <a:solidFill>
                  <a:schemeClr val="dk1"/>
                </a:solidFill>
                <a:latin typeface="Arial"/>
                <a:ea typeface="Arial"/>
                <a:cs typeface="Arial"/>
                <a:sym typeface="Arial"/>
              </a:rPr>
              <a:t>Complete Page 9 (</a:t>
            </a:r>
            <a:r>
              <a:rPr lang="en" u="sng">
                <a:solidFill>
                  <a:schemeClr val="hlink"/>
                </a:solidFill>
                <a:latin typeface="Arial"/>
                <a:ea typeface="Arial"/>
                <a:cs typeface="Arial"/>
                <a:sym typeface="Arial"/>
                <a:hlinkClick r:id="rId3"/>
              </a:rPr>
              <a:t>Applying Functions</a:t>
            </a:r>
            <a:r>
              <a:rPr lang="en">
                <a:solidFill>
                  <a:schemeClr val="dk1"/>
                </a:solidFill>
                <a:latin typeface="Arial"/>
                <a:ea typeface="Arial"/>
                <a:cs typeface="Arial"/>
                <a:sym typeface="Arial"/>
              </a:rPr>
              <a:t>) in your workbooks.</a:t>
            </a:r>
            <a:endParaRPr>
              <a:solidFill>
                <a:schemeClr val="dk1"/>
              </a:solidFill>
              <a:latin typeface="Arial"/>
              <a:ea typeface="Arial"/>
              <a:cs typeface="Arial"/>
              <a:sym typeface="Arial"/>
            </a:endParaRPr>
          </a:p>
          <a:p>
            <a:pPr indent="0" lvl="0" marL="0" rtl="0" algn="l">
              <a:lnSpc>
                <a:spcPct val="100000"/>
              </a:lnSpc>
              <a:spcBef>
                <a:spcPts val="2000"/>
              </a:spcBef>
              <a:spcAft>
                <a:spcPts val="2000"/>
              </a:spcAft>
              <a:buNone/>
            </a:pPr>
            <a:r>
              <a:t/>
            </a:r>
            <a:endParaRPr>
              <a:solidFill>
                <a:schemeClr val="dk1"/>
              </a:solidFill>
              <a:latin typeface="Arial"/>
              <a:ea typeface="Arial"/>
              <a:cs typeface="Arial"/>
              <a:sym typeface="Arial"/>
            </a:endParaRPr>
          </a:p>
        </p:txBody>
      </p:sp>
      <p:pic>
        <p:nvPicPr>
          <p:cNvPr id="186" name="Google Shape;186;p35"/>
          <p:cNvPicPr preferRelativeResize="0"/>
          <p:nvPr/>
        </p:nvPicPr>
        <p:blipFill rotWithShape="1">
          <a:blip r:embed="rId4">
            <a:alphaModFix/>
          </a:blip>
          <a:srcRect b="23526" l="0" r="0" t="19454"/>
          <a:stretch/>
        </p:blipFill>
        <p:spPr>
          <a:xfrm>
            <a:off x="136900" y="2688006"/>
            <a:ext cx="1514376" cy="863495"/>
          </a:xfrm>
          <a:prstGeom prst="rect">
            <a:avLst/>
          </a:prstGeom>
          <a:noFill/>
          <a:ln>
            <a:noFill/>
          </a:ln>
        </p:spPr>
      </p:pic>
      <p:sp>
        <p:nvSpPr>
          <p:cNvPr id="187" name="Google Shape;187;p35"/>
          <p:cNvSpPr/>
          <p:nvPr/>
        </p:nvSpPr>
        <p:spPr>
          <a:xfrm rot="-1352170">
            <a:off x="156603" y="2295479"/>
            <a:ext cx="1278227" cy="357487"/>
          </a:xfrm>
          <a:prstGeom prst="rect">
            <a:avLst/>
          </a:prstGeom>
        </p:spPr>
        <p:txBody>
          <a:bodyPr>
            <a:prstTxWarp prst="textPlain"/>
          </a:bodyPr>
          <a:lstStyle/>
          <a:p>
            <a:pPr lvl="0" algn="ctr"/>
            <a:r>
              <a:rPr b="0" i="0">
                <a:ln cap="flat" cmpd="sng" w="28575">
                  <a:solidFill>
                    <a:srgbClr val="000000"/>
                  </a:solidFill>
                  <a:prstDash val="solid"/>
                  <a:round/>
                  <a:headEnd len="sm" w="sm" type="none"/>
                  <a:tailEnd len="sm" w="sm" type="none"/>
                </a:ln>
                <a:solidFill>
                  <a:srgbClr val="B4A7D6"/>
                </a:solidFill>
                <a:latin typeface="Arial"/>
              </a:rPr>
              <a:t>10min</a:t>
            </a:r>
          </a:p>
        </p:txBody>
      </p:sp>
      <p:pic>
        <p:nvPicPr>
          <p:cNvPr id="188" name="Google Shape;188;p35">
            <a:hlinkClick r:id="rId5"/>
          </p:cNvPr>
          <p:cNvPicPr preferRelativeResize="0"/>
          <p:nvPr/>
        </p:nvPicPr>
        <p:blipFill>
          <a:blip r:embed="rId6">
            <a:alphaModFix/>
          </a:blip>
          <a:stretch>
            <a:fillRect/>
          </a:stretch>
        </p:blipFill>
        <p:spPr>
          <a:xfrm>
            <a:off x="0" y="4429125"/>
            <a:ext cx="9144000" cy="714375"/>
          </a:xfrm>
          <a:prstGeom prst="rect">
            <a:avLst/>
          </a:prstGeom>
          <a:noFill/>
          <a:ln>
            <a:noFill/>
          </a:ln>
        </p:spPr>
      </p:pic>
      <p:sp>
        <p:nvSpPr>
          <p:cNvPr id="189" name="Google Shape;189;p35">
            <a:hlinkClick r:id="rId7"/>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Applying Functions</a:t>
            </a:r>
            <a:endParaRPr/>
          </a:p>
        </p:txBody>
      </p:sp>
      <p:sp>
        <p:nvSpPr>
          <p:cNvPr id="195" name="Google Shape;195;p36"/>
          <p:cNvSpPr txBox="1"/>
          <p:nvPr>
            <p:ph idx="1" type="body"/>
          </p:nvPr>
        </p:nvSpPr>
        <p:spPr>
          <a:xfrm>
            <a:off x="1748125" y="1596575"/>
            <a:ext cx="6816900" cy="24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 of value was produced by the expression?</a:t>
            </a:r>
            <a:endParaRPr/>
          </a:p>
          <a:p>
            <a:pPr indent="0" lvl="0" marL="0" rtl="0" algn="ctr">
              <a:spcBef>
                <a:spcPts val="1600"/>
              </a:spcBef>
              <a:spcAft>
                <a:spcPts val="0"/>
              </a:spcAft>
              <a:buNone/>
            </a:pPr>
            <a:r>
              <a:rPr i="1" lang="en"/>
              <a:t>An </a:t>
            </a:r>
            <a:r>
              <a:rPr b="1" i="1" lang="en">
                <a:latin typeface="Courier New"/>
                <a:ea typeface="Courier New"/>
                <a:cs typeface="Courier New"/>
                <a:sym typeface="Courier New"/>
              </a:rPr>
              <a:t>Image</a:t>
            </a:r>
            <a:r>
              <a:rPr i="1" lang="en"/>
              <a:t>! A new datatype!</a:t>
            </a:r>
            <a:endParaRPr i="1"/>
          </a:p>
          <a:p>
            <a:pPr indent="0" lvl="0" marL="0" rtl="0" algn="l">
              <a:spcBef>
                <a:spcPts val="1600"/>
              </a:spcBef>
              <a:spcAft>
                <a:spcPts val="0"/>
              </a:spcAft>
              <a:buNone/>
            </a:pPr>
            <a:r>
              <a:t/>
            </a:r>
            <a:endParaRPr/>
          </a:p>
          <a:p>
            <a:pPr indent="0" lvl="0" marL="0" rtl="0" algn="l">
              <a:spcBef>
                <a:spcPts val="1600"/>
              </a:spcBef>
              <a:spcAft>
                <a:spcPts val="0"/>
              </a:spcAft>
              <a:buNone/>
            </a:pPr>
            <a:r>
              <a:rPr lang="en"/>
              <a:t>Which error messages were helpful? Which weren’t?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96" name="Google Shape;196;p36">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197" name="Google Shape;197;p36">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animEffect filter="fade" transition="in">
                                      <p:cBhvr>
                                        <p:cTn dur="1000"/>
                                        <p:tgtEl>
                                          <p:spTgt spid="1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animEffect filter="fade" transition="in">
                                      <p:cBhvr>
                                        <p:cTn dur="1000"/>
                                        <p:tgtEl>
                                          <p:spTgt spid="1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animEffect filter="fade" transition="in">
                                      <p:cBhvr>
                                        <p:cTn dur="1000"/>
                                        <p:tgtEl>
                                          <p:spTgt spid="1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4" st="4"/>
                                            </p:txEl>
                                          </p:spTgt>
                                        </p:tgtEl>
                                        <p:attrNameLst>
                                          <p:attrName>style.visibility</p:attrName>
                                        </p:attrNameLst>
                                      </p:cBhvr>
                                      <p:to>
                                        <p:strVal val="visible"/>
                                      </p:to>
                                    </p:set>
                                    <p:animEffect filter="fade" transition="in">
                                      <p:cBhvr>
                                        <p:cTn dur="1000"/>
                                        <p:tgtEl>
                                          <p:spTgt spid="1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5" st="5"/>
                                            </p:txEl>
                                          </p:spTgt>
                                        </p:tgtEl>
                                        <p:attrNameLst>
                                          <p:attrName>style.visibility</p:attrName>
                                        </p:attrNameLst>
                                      </p:cBhvr>
                                      <p:to>
                                        <p:strVal val="visible"/>
                                      </p:to>
                                    </p:set>
                                    <p:animEffect filter="fade" transition="in">
                                      <p:cBhvr>
                                        <p:cTn dur="1000"/>
                                        <p:tgtEl>
                                          <p:spTgt spid="19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1748125" y="-12175"/>
            <a:ext cx="7084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Contracts</a:t>
            </a:r>
            <a:endParaRPr/>
          </a:p>
        </p:txBody>
      </p:sp>
      <p:sp>
        <p:nvSpPr>
          <p:cNvPr id="203" name="Google Shape;203;p37"/>
          <p:cNvSpPr txBox="1"/>
          <p:nvPr>
            <p:ph idx="1" type="body"/>
          </p:nvPr>
        </p:nvSpPr>
        <p:spPr>
          <a:xfrm>
            <a:off x="1748125" y="1108525"/>
            <a:ext cx="6816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When you typed </a:t>
            </a:r>
            <a:r>
              <a:rPr lang="en">
                <a:highlight>
                  <a:srgbClr val="D9D9D9"/>
                </a:highlight>
                <a:latin typeface="Courier New"/>
                <a:ea typeface="Courier New"/>
                <a:cs typeface="Courier New"/>
                <a:sym typeface="Courier New"/>
              </a:rPr>
              <a:t>triangle(50, "solid", "red")</a:t>
            </a:r>
            <a:r>
              <a:rPr lang="en"/>
              <a:t>, you created an example of a new Datatype, called an </a:t>
            </a:r>
            <a:r>
              <a:rPr b="1" lang="en"/>
              <a:t>Image</a:t>
            </a:r>
            <a:r>
              <a:rPr lang="en"/>
              <a:t>.</a:t>
            </a:r>
            <a:endParaRPr/>
          </a:p>
          <a:p>
            <a:pPr indent="-342900" lvl="0" marL="457200" rtl="0" algn="l">
              <a:lnSpc>
                <a:spcPct val="100000"/>
              </a:lnSpc>
              <a:spcBef>
                <a:spcPts val="1600"/>
              </a:spcBef>
              <a:spcAft>
                <a:spcPts val="0"/>
              </a:spcAft>
              <a:buSzPts val="1800"/>
              <a:buChar char="●"/>
            </a:pPr>
            <a:r>
              <a:rPr lang="en"/>
              <a:t>What are the </a:t>
            </a:r>
            <a:r>
              <a:rPr b="1" lang="en"/>
              <a:t>types</a:t>
            </a:r>
            <a:r>
              <a:rPr lang="en"/>
              <a:t> of the arguments </a:t>
            </a:r>
            <a:r>
              <a:rPr lang="en">
                <a:highlight>
                  <a:srgbClr val="D9D9D9"/>
                </a:highlight>
                <a:latin typeface="Courier New"/>
                <a:ea typeface="Courier New"/>
                <a:cs typeface="Courier New"/>
                <a:sym typeface="Courier New"/>
              </a:rPr>
              <a:t>triangle</a:t>
            </a:r>
            <a:r>
              <a:rPr lang="en"/>
              <a:t> was expecting?</a:t>
            </a:r>
            <a:endParaRPr/>
          </a:p>
          <a:p>
            <a:pPr indent="-342900" lvl="0" marL="457200" rtl="0" algn="l">
              <a:lnSpc>
                <a:spcPct val="100000"/>
              </a:lnSpc>
              <a:spcBef>
                <a:spcPts val="2000"/>
              </a:spcBef>
              <a:spcAft>
                <a:spcPts val="0"/>
              </a:spcAft>
              <a:buSzPts val="1800"/>
              <a:buChar char="●"/>
            </a:pPr>
            <a:r>
              <a:rPr lang="en"/>
              <a:t>How does the output image relate to the inputs?</a:t>
            </a:r>
            <a:endParaRPr/>
          </a:p>
          <a:p>
            <a:pPr indent="-342900" lvl="0" marL="457200" rtl="0" algn="l">
              <a:lnSpc>
                <a:spcPct val="100000"/>
              </a:lnSpc>
              <a:spcBef>
                <a:spcPts val="2000"/>
              </a:spcBef>
              <a:spcAft>
                <a:spcPts val="2000"/>
              </a:spcAft>
              <a:buSzPts val="1800"/>
              <a:buChar char="●"/>
            </a:pPr>
            <a:r>
              <a:rPr lang="en"/>
              <a:t>Try making different triangles. Change the size and color! Try using "outline" for the second argument.</a:t>
            </a:r>
            <a:endParaRPr/>
          </a:p>
        </p:txBody>
      </p:sp>
      <p:pic>
        <p:nvPicPr>
          <p:cNvPr id="204" name="Google Shape;204;p37">
            <a:hlinkClick r:id="rId3"/>
          </p:cNvPr>
          <p:cNvPicPr preferRelativeResize="0"/>
          <p:nvPr/>
        </p:nvPicPr>
        <p:blipFill>
          <a:blip r:embed="rId4">
            <a:alphaModFix/>
          </a:blip>
          <a:stretch>
            <a:fillRect/>
          </a:stretch>
        </p:blipFill>
        <p:spPr>
          <a:xfrm>
            <a:off x="0" y="4429125"/>
            <a:ext cx="9144000" cy="714375"/>
          </a:xfrm>
          <a:prstGeom prst="rect">
            <a:avLst/>
          </a:prstGeom>
          <a:noFill/>
          <a:ln>
            <a:noFill/>
          </a:ln>
        </p:spPr>
      </p:pic>
      <p:sp>
        <p:nvSpPr>
          <p:cNvPr id="205" name="Google Shape;205;p3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37"/>
          <p:cNvPicPr preferRelativeResize="0"/>
          <p:nvPr/>
        </p:nvPicPr>
        <p:blipFill rotWithShape="1">
          <a:blip r:embed="rId6">
            <a:alphaModFix/>
          </a:blip>
          <a:srcRect b="23526" l="0" r="0" t="19454"/>
          <a:stretch/>
        </p:blipFill>
        <p:spPr>
          <a:xfrm>
            <a:off x="136900" y="2688006"/>
            <a:ext cx="1514376" cy="8634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hAndMi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hAndMi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